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9144000" cy="6858000" type="screen4x3"/>
  <p:notesSz cx="6858000" cy="9144000"/>
  <p:embeddedFontLst>
    <p:embeddedFont>
      <p:font typeface="Pacifico" panose="020B0604020202020204" charset="0"/>
      <p:regular r:id="rId23"/>
    </p:embeddedFont>
    <p:embeddedFont>
      <p:font typeface="Rambla" panose="020B060402020202020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dd995e9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dd995e9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>
            <a:gsLst>
              <a:gs pos="0">
                <a:srgbClr val="007593"/>
              </a:gs>
              <a:gs pos="55000">
                <a:srgbClr val="5FD0EC"/>
              </a:gs>
              <a:gs pos="100000">
                <a:srgbClr val="007593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64008" lvl="0" indent="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None/>
              <a:defRPr/>
            </a:lvl1pPr>
            <a:lvl2pPr marL="457200" marR="0" lvl="1" indent="0" algn="ctr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None/>
              <a:defRPr/>
            </a:lvl2pPr>
            <a:lvl3pPr marL="914400" marR="0" lvl="2" indent="0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None/>
              <a:defRPr/>
            </a:lvl3pPr>
            <a:lvl4pPr marL="1371600" marR="0" lvl="3" indent="0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None/>
              <a:defRPr/>
            </a:lvl4pPr>
            <a:lvl5pPr marL="1828800" marR="0" lvl="4" indent="0" algn="ctr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None/>
              <a:defRPr/>
            </a:lvl5pPr>
            <a:lvl6pPr marL="2286000" marR="0" lvl="5" indent="0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6pPr>
            <a:lvl7pPr marL="2743200" marR="0" lvl="6" indent="0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7pPr>
            <a:lvl8pPr marL="3200400" marR="0" lvl="7" indent="0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8pPr>
            <a:lvl9pPr marL="3657600" marR="0" lvl="8" indent="0" algn="ctr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20" name="Google Shape;20;p2"/>
            <p:cNvSpPr/>
            <p:nvPr/>
          </p:nvSpPr>
          <p:spPr>
            <a:xfrm>
              <a:off x="1687513" y="4832896"/>
              <a:ext cx="7456487" cy="518816"/>
            </a:xfrm>
            <a:custGeom>
              <a:avLst/>
              <a:gdLst/>
              <a:ahLst/>
              <a:cxnLst/>
              <a:rect l="l" t="t" r="r" b="b"/>
              <a:pathLst>
                <a:path w="4697" h="367" extrusionOk="0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ABDEEA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443" y="5135526"/>
              <a:ext cx="9108557" cy="838200"/>
            </a:xfrm>
            <a:custGeom>
              <a:avLst/>
              <a:gdLst/>
              <a:ahLst/>
              <a:cxnLst/>
              <a:rect l="l" t="t" r="r" b="b"/>
              <a:pathLst>
                <a:path w="5760" h="528" extrusionOk="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l" t="t" r="r" b="b"/>
              <a:pathLst>
                <a:path w="5760" h="1248" extrusionOk="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0" sy="50000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cxnSp>
          <p:nvCxnSpPr>
            <p:cNvPr id="23" name="Google Shape;23;p2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w="12050" cap="flat" cmpd="sng">
              <a:solidFill>
                <a:srgbClr val="A3D9E7"/>
              </a:solidFill>
              <a:prstDash val="solid"/>
              <a:miter lim="8000"/>
              <a:headEnd type="none" w="sm" len="sm"/>
              <a:tailEnd type="none" w="sm" len="sm"/>
            </a:ln>
          </p:spPr>
        </p:cxnSp>
      </p:grp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marL="914400" lvl="1" indent="-3175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marL="1371600" lvl="2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marL="1828800" lvl="3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marL="2286000" lvl="4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marL="2743200" lvl="5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marL="3200400" lvl="6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marL="3657600" lvl="7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marL="4114800" lvl="8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marL="914400" lvl="1" indent="-3175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marL="1371600" lvl="2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marL="1828800" lvl="3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marL="2286000" lvl="4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marL="2743200" lvl="5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marL="3200400" lvl="6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marL="3657600" lvl="7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marL="4114800" lvl="8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marL="914400" lvl="1" indent="-3175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marL="1371600" lvl="2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marL="1828800" lvl="3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marL="2286000" lvl="4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marL="2743200" lvl="5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marL="3200400" lvl="6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marL="3657600" lvl="7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marL="4114800" lvl="8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1pPr>
            <a:lvl2pPr marL="914400" lvl="1" indent="-228600" rtl="0">
              <a:spcBef>
                <a:spcPts val="324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2pPr>
            <a:lvl3pPr marL="1371600" lvl="2" indent="-228600" rtl="0">
              <a:spcBef>
                <a:spcPts val="3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3pPr>
            <a:lvl4pPr marL="1828800" lvl="3" indent="-228600" rtl="0">
              <a:spcBef>
                <a:spcPts val="3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4pPr>
            <a:lvl5pPr marL="2286000" lvl="4" indent="-228600" rtl="0">
              <a:spcBef>
                <a:spcPts val="35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00" scaled="0"/>
          </a:gradFill>
          <a:ln w="9525" cap="rnd" cmpd="sng">
            <a:solidFill>
              <a:srgbClr val="217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00" scaled="0"/>
          </a:gradFill>
          <a:ln w="9525" cap="rnd" cmpd="sng">
            <a:solidFill>
              <a:srgbClr val="217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marL="914400" lvl="1" indent="-3175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marL="1828800" lvl="3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marL="2286000" lvl="4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marL="914400" lvl="1" indent="-3175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marL="1828800" lvl="3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marL="2286000" lvl="4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1pPr>
            <a:lvl2pPr marL="914400" lvl="1" indent="-228600" rtl="0">
              <a:spcBef>
                <a:spcPts val="324"/>
              </a:spcBef>
              <a:spcAft>
                <a:spcPts val="0"/>
              </a:spcAft>
              <a:buSzPts val="1400"/>
              <a:buFont typeface="Rambla"/>
              <a:buNone/>
              <a:defRPr/>
            </a:lvl2pPr>
            <a:lvl3pPr marL="1371600" lvl="2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3pPr>
            <a:lvl4pPr marL="1828800" lvl="3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4pPr>
            <a:lvl5pPr marL="2286000" lvl="4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mbla"/>
              <a:buNone/>
              <a:defRPr/>
            </a:lvl1pPr>
            <a:lvl2pPr marL="914400" lvl="1" indent="-228600" rtl="0">
              <a:spcBef>
                <a:spcPts val="324"/>
              </a:spcBef>
              <a:spcAft>
                <a:spcPts val="0"/>
              </a:spcAft>
              <a:buSzPts val="1400"/>
              <a:buFont typeface="Rambla"/>
              <a:buNone/>
              <a:defRPr/>
            </a:lvl2pPr>
            <a:lvl3pPr marL="1371600" lvl="2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3pPr>
            <a:lvl4pPr marL="1828800" lvl="3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4pPr>
            <a:lvl5pPr marL="2286000" lvl="4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marL="914400" lvl="1" indent="-3175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marL="1828800" lvl="3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marL="2286000" lvl="4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"/>
              <a:defRPr/>
            </a:lvl1pPr>
            <a:lvl2pPr marL="914400" lvl="1" indent="-3175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marL="1828800" lvl="3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marL="2286000" lvl="4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 rtl="0">
              <a:spcBef>
                <a:spcPts val="400"/>
              </a:spcBef>
              <a:spcAft>
                <a:spcPts val="0"/>
              </a:spcAft>
              <a:buSzPts val="1400"/>
              <a:buFont typeface="Rambla"/>
              <a:buNone/>
              <a:defRPr/>
            </a:lvl1pPr>
            <a:lvl2pPr marL="914400" lvl="1" indent="-228600" rtl="0">
              <a:spcBef>
                <a:spcPts val="324"/>
              </a:spcBef>
              <a:spcAft>
                <a:spcPts val="0"/>
              </a:spcAft>
              <a:buSzPts val="1400"/>
              <a:buFont typeface="Rambla"/>
              <a:buNone/>
              <a:defRPr/>
            </a:lvl2pPr>
            <a:lvl3pPr marL="1371600" lvl="2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3pPr>
            <a:lvl4pPr marL="1828800" lvl="3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4pPr>
            <a:lvl5pPr marL="2286000" lvl="4" indent="-228600" rtl="0">
              <a:spcBef>
                <a:spcPts val="350"/>
              </a:spcBef>
              <a:spcAft>
                <a:spcPts val="0"/>
              </a:spcAft>
              <a:buSzPts val="1400"/>
              <a:buFont typeface="Rambla"/>
              <a:buNone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400"/>
              </a:spcBef>
              <a:spcAft>
                <a:spcPts val="0"/>
              </a:spcAft>
              <a:buSzPts val="1400"/>
              <a:buChar char=""/>
              <a:defRPr/>
            </a:lvl1pPr>
            <a:lvl2pPr marL="914400" lvl="1" indent="-3175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marL="1828800" lvl="3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marL="2286000" lvl="4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gradFill>
          <a:gsLst>
            <a:gs pos="0">
              <a:srgbClr val="B2B2B2"/>
            </a:gs>
            <a:gs pos="40000">
              <a:srgbClr val="9F9F9F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18288" lvl="0" indent="-228600" algn="r" rtl="0">
              <a:spcBef>
                <a:spcPts val="400"/>
              </a:spcBef>
              <a:spcAft>
                <a:spcPts val="0"/>
              </a:spcAft>
              <a:buSzPts val="1400"/>
              <a:buFont typeface="Rambla"/>
              <a:buNone/>
              <a:defRPr/>
            </a:lvl1pPr>
            <a:lvl2pPr marL="914400" lvl="1" indent="-317500" rtl="0">
              <a:spcBef>
                <a:spcPts val="324"/>
              </a:spcBef>
              <a:spcAft>
                <a:spcPts val="0"/>
              </a:spcAft>
              <a:buSzPts val="1400"/>
              <a:buChar char="◦"/>
              <a:defRPr/>
            </a:lvl2pPr>
            <a:lvl3pPr marL="1371600" lvl="2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3pPr>
            <a:lvl4pPr marL="1828800" lvl="3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4pPr>
            <a:lvl5pPr marL="2286000" lvl="4" indent="-317500" rtl="0">
              <a:spcBef>
                <a:spcPts val="350"/>
              </a:spcBef>
              <a:spcAft>
                <a:spcPts val="0"/>
              </a:spcAft>
              <a:buSzPts val="1400"/>
              <a:buChar char="⚫"/>
              <a:defRPr/>
            </a:lvl5pPr>
            <a:lvl6pPr marL="2743200" lvl="5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6pPr>
            <a:lvl7pPr marL="3200400" lvl="6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7pPr>
            <a:lvl8pPr marL="3657600" lvl="7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8pPr>
            <a:lvl9pPr marL="4114800" lvl="8" indent="-317500" rtl="0">
              <a:spcBef>
                <a:spcPts val="350"/>
              </a:spcBef>
              <a:spcAft>
                <a:spcPts val="0"/>
              </a:spcAft>
              <a:buSzPts val="1400"/>
              <a:buChar char="◾"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ambla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ABDEE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83" name="Google Shape;83;p10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A3D9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4" name="Google Shape;84;p10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00" scaled="0"/>
          </a:gradFill>
          <a:ln w="9525" cap="rnd" cmpd="sng">
            <a:solidFill>
              <a:srgbClr val="217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9A6"/>
              </a:gs>
              <a:gs pos="72000">
                <a:srgbClr val="65CCE6"/>
              </a:gs>
              <a:gs pos="100000">
                <a:srgbClr val="8ED9EC"/>
              </a:gs>
            </a:gsLst>
            <a:lin ang="16200000" scaled="0"/>
          </a:gradFill>
          <a:ln w="9525" cap="rnd" cmpd="sng">
            <a:solidFill>
              <a:srgbClr val="2176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ABDEE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3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9" name="Google Shape;9;p1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A3D9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mbla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"/>
              <a:defRPr/>
            </a:lvl1pPr>
            <a:lvl2pPr marL="914400" marR="0" lvl="1" indent="-31750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Verdana"/>
              <a:buChar char="◦"/>
              <a:defRPr/>
            </a:lvl2pPr>
            <a:lvl3pPr marL="1371600" marR="0" lvl="2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3pPr>
            <a:lvl4pPr marL="1828800" marR="0" lvl="3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4pPr>
            <a:lvl5pPr marL="2286000" marR="0" lvl="4" indent="-3175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⚫"/>
              <a:defRPr/>
            </a:lvl5pPr>
            <a:lvl6pPr marL="2743200" marR="0" lvl="5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6pPr>
            <a:lvl7pPr marL="3200400" marR="0" lvl="6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7pPr>
            <a:lvl8pPr marL="3657600" marR="0" lvl="7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8pPr>
            <a:lvl9pPr marL="4114800" marR="0" lvl="8" indent="-3175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ymbol"/>
              <a:buChar char="◾"/>
              <a:defRPr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laralieu/8077089668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laralieu/818754674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laralieu/8206347226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laralieu/805052683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laralieu/8077089668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ctrTitle"/>
          </p:nvPr>
        </p:nvSpPr>
        <p:spPr>
          <a:xfrm>
            <a:off x="533400" y="228600"/>
            <a:ext cx="7772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6000" i="0" u="none" strike="noStrike" cap="none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F</a:t>
            </a:r>
            <a:r>
              <a:rPr lang="en-US" sz="60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acial</a:t>
            </a:r>
            <a:r>
              <a:rPr lang="en-US" sz="6000" i="0" u="none" strike="noStrike" cap="none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 E</a:t>
            </a:r>
            <a:r>
              <a:rPr lang="en-US" sz="60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xpression</a:t>
            </a:r>
            <a:endParaRPr sz="6000" i="0" u="none" strike="noStrike" cap="none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"/>
          </p:nvPr>
        </p:nvSpPr>
        <p:spPr>
          <a:xfrm>
            <a:off x="4953000" y="1524000"/>
            <a:ext cx="3733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64008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How to sculpt dramatic facial expressions in clay!</a:t>
            </a:r>
            <a:endParaRPr sz="4000" b="0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04" name="Google Shape;104;p13" descr="Studio View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0" y="1524000"/>
            <a:ext cx="33337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04" name="Google Shape;304;p30" descr="photo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81000"/>
            <a:ext cx="43434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 descr="photo5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457200"/>
            <a:ext cx="4308872" cy="574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 descr="photo1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-609600"/>
            <a:ext cx="5943600" cy="79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12" name="Google Shape;312;p31" descr="photo6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8438"/>
            <a:ext cx="4994672" cy="6659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14757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19" name="Google Shape;319;p32" descr="photo17.JPG"/>
          <p:cNvPicPr preferRelativeResize="0"/>
          <p:nvPr/>
        </p:nvPicPr>
        <p:blipFill rotWithShape="1">
          <a:blip r:embed="rId3">
            <a:alphaModFix/>
          </a:blip>
          <a:srcRect t="3528" b="5293"/>
          <a:stretch/>
        </p:blipFill>
        <p:spPr>
          <a:xfrm>
            <a:off x="3886200" y="381000"/>
            <a:ext cx="5029200" cy="611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 descr="C:\Users\rkuharchuk\Desktop\Student work Spring 2013\Sculpture\photo5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96756"/>
            <a:ext cx="44958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3" descr="photo5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533400"/>
            <a:ext cx="4423172" cy="589756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27" name="Google Shape;327;p33" descr="photo5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5334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4" descr="photo6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533400"/>
            <a:ext cx="4724400" cy="62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34" name="Google Shape;334;p34" descr="photo6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457200"/>
            <a:ext cx="451485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40" name="Google Shape;340;p35" descr="IMG_065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9265" r="12579" b="16176"/>
          <a:stretch/>
        </p:blipFill>
        <p:spPr>
          <a:xfrm rot="-1723794">
            <a:off x="4359036" y="549685"/>
            <a:ext cx="4752080" cy="540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 descr="photo6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33400"/>
            <a:ext cx="4455900" cy="594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6" descr="photo 1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754327" y="1211527"/>
            <a:ext cx="6034616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48" name="Google Shape;348;p36" descr="C:\Users\rkuharchuk\Desktop\Student work Spring 2014\Sculpture\IMG_218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476700" y="1190550"/>
            <a:ext cx="6477000" cy="48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7" descr="IMG_219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791375" y="1353150"/>
            <a:ext cx="6291300" cy="471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 descr="IMG_218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754327" y="1363927"/>
            <a:ext cx="6034616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8" descr="photo 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098850" y="558750"/>
            <a:ext cx="69087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14757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62" name="Google Shape;362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63" name="Google Shape;363;p38" descr="C:\Users\rkuharchuk\Desktop\Student work Spring 2014\Sculpture\IMG_217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7200"/>
            <a:ext cx="4591050" cy="612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9" descr="IMG_219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754327" y="1059127"/>
            <a:ext cx="6034616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70" name="Google Shape;370;p39" descr="IMG_219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676650" y="1276350"/>
            <a:ext cx="59436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You are going to sculpt an expressive face.</a:t>
            </a:r>
            <a:endParaRPr dirty="0"/>
          </a:p>
          <a:p>
            <a:pPr marL="365760" marR="0" lvl="0" indent="-14757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None/>
            </a:pP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26416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You will learn:</a:t>
            </a:r>
            <a:endParaRPr dirty="0"/>
          </a:p>
          <a:p>
            <a:pPr marL="621792" marR="0" lvl="1" indent="-24079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How to mold clay into a form</a:t>
            </a:r>
            <a:endParaRPr dirty="0"/>
          </a:p>
          <a:p>
            <a:pPr marL="621792" marR="0" lvl="1" indent="-24079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Create individual facial features</a:t>
            </a:r>
            <a:endParaRPr dirty="0"/>
          </a:p>
          <a:p>
            <a:pPr marL="621792" marR="0" lvl="1" indent="-24079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Create 3D/sculptural/realistic faces in clay</a:t>
            </a:r>
            <a:endParaRPr dirty="0"/>
          </a:p>
          <a:p>
            <a:pPr marL="621792" marR="0" lvl="1" indent="-24079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Font typeface="Verdana"/>
              <a:buNone/>
            </a:pPr>
            <a:endParaRPr sz="23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26416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We will sculpt each piece separately and one at a time</a:t>
            </a:r>
            <a:endParaRPr dirty="0"/>
          </a:p>
          <a:p>
            <a:pPr marL="365760" marR="0" lvl="0" indent="-26416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Objective</a:t>
            </a: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0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147573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-You will create a realistic face with a unique expression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marL="365760" lvl="0" indent="-147573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	-You need to include: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marL="365760" lvl="0" indent="-147573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			All appropriate facial features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marL="365760" lvl="0" indent="-147573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			Details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latin typeface="Rambla"/>
                <a:ea typeface="Rambla"/>
                <a:cs typeface="Rambla"/>
                <a:sym typeface="Rambla"/>
              </a:rPr>
              <a:t>		Texture</a:t>
            </a:r>
            <a:endParaRPr sz="2400"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76" name="Google Shape;376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>
                <a:latin typeface="Rambla"/>
                <a:ea typeface="Rambla"/>
                <a:cs typeface="Rambla"/>
                <a:sym typeface="Rambla"/>
              </a:rPr>
              <a:t>Your Objective</a:t>
            </a:r>
            <a:endParaRPr sz="4800" b="1" u="sng"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We sculpt unique expressions.</a:t>
            </a:r>
            <a:endParaRPr/>
          </a:p>
          <a:p>
            <a:pPr marL="365760" marR="0" lvl="0" indent="-26416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We go beyond happy, sad, mad to more detailed &amp; realistic human expressions</a:t>
            </a:r>
            <a:endParaRPr/>
          </a:p>
          <a:p>
            <a:pPr marL="365760" marR="0" lvl="0" indent="-26416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Choosing your expression</a:t>
            </a: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17" name="Google Shape;117;p15" descr="C:\Users\rkuharchuk\Desktop\facialExpression_referenc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2133600"/>
            <a:ext cx="6248400" cy="46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>
            <a:spLocks noGrp="1"/>
          </p:cNvSpPr>
          <p:nvPr>
            <p:ph type="body" idx="1"/>
          </p:nvPr>
        </p:nvSpPr>
        <p:spPr>
          <a:xfrm>
            <a:off x="154700" y="1481325"/>
            <a:ext cx="4572000" cy="4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2641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-We will build the majority of all features first.</a:t>
            </a:r>
            <a:endParaRPr sz="2700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5842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US" sz="27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-Getting all features onto the face</a:t>
            </a:r>
            <a:endParaRPr sz="2700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2641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Build up areas that stick out</a:t>
            </a:r>
            <a:endParaRPr dirty="0"/>
          </a:p>
          <a:p>
            <a:pPr marL="365760" marR="0" lvl="0" indent="-2641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What areas of the face stick out the most? </a:t>
            </a:r>
            <a:endParaRPr sz="2700" b="0" i="0" u="none" strike="noStrike" cap="none" dirty="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62" name="Google Shape;26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37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We do basic sculpting by </a:t>
            </a:r>
            <a:r>
              <a:rPr lang="en-US" sz="3700" b="1" i="0" u="sng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ADDING</a:t>
            </a:r>
            <a:r>
              <a:rPr lang="en-US" sz="37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 &amp; </a:t>
            </a:r>
            <a:r>
              <a:rPr lang="en-US" sz="3700" b="1" i="0" u="sng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SUBTRACTING</a:t>
            </a:r>
            <a:r>
              <a:rPr lang="en-US" sz="37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clay</a:t>
            </a:r>
            <a:endParaRPr sz="37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63" name="Google Shape;263;p24" descr="Studio View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1524000"/>
            <a:ext cx="3609975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>
            <a:spLocks noGrp="1"/>
          </p:cNvSpPr>
          <p:nvPr>
            <p:ph type="body" idx="1"/>
          </p:nvPr>
        </p:nvSpPr>
        <p:spPr>
          <a:xfrm>
            <a:off x="-86675" y="1447800"/>
            <a:ext cx="4628700" cy="4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ymbol"/>
              <a:buChar char=""/>
            </a:pPr>
            <a:r>
              <a:rPr lang="en-US" sz="25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-After we add on all our features, we then carve to create artistic details and originality. </a:t>
            </a:r>
            <a:endParaRPr/>
          </a:p>
          <a:p>
            <a:pPr marL="365760" marR="0" lvl="0" indent="-26416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ymbol"/>
              <a:buChar char=""/>
            </a:pPr>
            <a:r>
              <a:rPr lang="en-US" sz="25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5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Carve away areas that have shadows (mouth) </a:t>
            </a:r>
            <a:endParaRPr/>
          </a:p>
          <a:p>
            <a:pPr marL="365760" marR="0" lvl="0" indent="-26416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ymbol"/>
              <a:buChar char=""/>
            </a:pPr>
            <a:r>
              <a:rPr lang="en-US" sz="25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5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What areas of the face sink in the deepest? </a:t>
            </a:r>
            <a:endParaRPr/>
          </a:p>
          <a:p>
            <a:pPr marL="365760" marR="0" lvl="0" indent="-156339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98"/>
              <a:buFont typeface="Noto Symbol"/>
              <a:buNone/>
            </a:pPr>
            <a:endParaRPr sz="25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69" name="Google Shape;269;p25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37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After we ADD clay we SUBTRACT to emphasize details</a:t>
            </a:r>
            <a:endParaRPr sz="37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70" name="Google Shape;270;p25" descr="Studio View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1371600"/>
            <a:ext cx="43149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48687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Exaggerate the expression by accentuating certain features of the face. Pick one or two features not everything!</a:t>
            </a:r>
            <a:endParaRPr/>
          </a:p>
          <a:p>
            <a:pPr marL="365760" marR="0" lvl="0" indent="-2641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How can you make it your own? Add other elements to make it unique like hair or other decoration </a:t>
            </a: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76" name="Google Shape;27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Express Yourself!</a:t>
            </a: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77" name="Google Shape;277;p26" descr="Studio View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0233"/>
          <a:stretch/>
        </p:blipFill>
        <p:spPr>
          <a:xfrm>
            <a:off x="4868700" y="1905000"/>
            <a:ext cx="4275300" cy="31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>
            <a:spLocks noGrp="1"/>
          </p:cNvSpPr>
          <p:nvPr>
            <p:ph type="body" idx="1"/>
          </p:nvPr>
        </p:nvSpPr>
        <p:spPr>
          <a:xfrm>
            <a:off x="304800" y="1481325"/>
            <a:ext cx="453540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64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r>
              <a:rPr lang="en-US" sz="2700" b="1" i="0" u="sng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To refine your work, add more details</a:t>
            </a:r>
            <a:r>
              <a:rPr lang="en-US" sz="2700" b="1" u="sng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!</a:t>
            </a:r>
            <a:endParaRPr sz="2700" b="0" i="0" u="none" strike="noStrike" cap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365760" marR="0" lvl="0" indent="-26416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ymbol"/>
              <a:buChar char=""/>
            </a:pPr>
            <a:endParaRPr sz="27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-</a:t>
            </a:r>
            <a:r>
              <a:rPr lang="en-US" sz="2700" b="0" i="0" u="none" strike="noStrike" cap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Define small wrinkles and shapes by the ‘add some, carve some’ technique</a:t>
            </a:r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DETAILS! DETAILS! DETAILS!</a:t>
            </a: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84" name="Google Shape;284;p27" descr="Studio View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1371600"/>
            <a:ext cx="33337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 txBox="1">
            <a:spLocks noGrp="1"/>
          </p:cNvSpPr>
          <p:nvPr>
            <p:ph type="title"/>
          </p:nvPr>
        </p:nvSpPr>
        <p:spPr>
          <a:xfrm>
            <a:off x="1143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r>
              <a:rPr lang="en-US" sz="4100" b="1" i="0" u="none" strike="noStrike" cap="non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Student Examples</a:t>
            </a: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91" name="Google Shape;291;p28" descr="photo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909638"/>
            <a:ext cx="4461272" cy="594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9" descr="photo6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43400" y="457201"/>
            <a:ext cx="4800600" cy="64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ambla"/>
              <a:buNone/>
            </a:pPr>
            <a:endParaRPr sz="4100" b="1" i="0" u="none" strike="noStrike" cap="non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98" name="Google Shape;298;p29" descr="C:\Users\rkuharchuk\Desktop\Student work Spring 2013\Sculpture\photo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27000"/>
            <a:ext cx="4876800" cy="650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On-screen Show (4:3)</PresentationFormat>
  <Paragraphs>38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Rambla</vt:lpstr>
      <vt:lpstr>Verdana</vt:lpstr>
      <vt:lpstr>Arial</vt:lpstr>
      <vt:lpstr>Noto Symbol</vt:lpstr>
      <vt:lpstr>Pacifico</vt:lpstr>
      <vt:lpstr>Concourse</vt:lpstr>
      <vt:lpstr>Facial Expression</vt:lpstr>
      <vt:lpstr>Objective</vt:lpstr>
      <vt:lpstr>Choosing your expression</vt:lpstr>
      <vt:lpstr>We do basic sculpting by ADDING  &amp; SUBTRACTING clay</vt:lpstr>
      <vt:lpstr>After we ADD clay we SUBTRACT to emphasize details</vt:lpstr>
      <vt:lpstr>Express Yourself!</vt:lpstr>
      <vt:lpstr>DETAILS! DETAILS! DETAILS!</vt:lpstr>
      <vt:lpstr>Student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Objective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Facial Expression</dc:title>
  <cp:lastModifiedBy>AJ Kepka</cp:lastModifiedBy>
  <cp:revision>1</cp:revision>
  <dcterms:modified xsi:type="dcterms:W3CDTF">2021-11-22T17:54:09Z</dcterms:modified>
</cp:coreProperties>
</file>