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veat" panose="020B0604020202020204" charset="0"/>
      <p:regular r:id="rId32"/>
      <p:bold r:id="rId33"/>
    </p:embeddedFont>
    <p:embeddedFont>
      <p:font typeface="Caveat SemiBold" panose="020B0604020202020204" charset="0"/>
      <p:regular r:id="rId34"/>
      <p:bold r:id="rId35"/>
    </p:embeddedFont>
    <p:embeddedFont>
      <p:font typeface="Impact" panose="020B0806030902050204" pitchFamily="34" charset="0"/>
      <p:regular r:id="rId36"/>
    </p:embeddedFont>
    <p:embeddedFont>
      <p:font typeface="Oswald" panose="00000500000000000000" pitchFamily="2" charset="0"/>
      <p:regular r:id="rId37"/>
      <p:bold r:id="rId38"/>
    </p:embeddedFont>
    <p:embeddedFont>
      <p:font typeface="Roboto Mono" panose="020B060402020202020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00a19d7c9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00a19d7c9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00a19d7c92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00a19d7c92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00fe9ecad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00fe9ecad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00fe9ecad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00fe9ecadd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00fe9ecadd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00fe9ecadd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00ec83e8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00ec83e8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00fe9ecadd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00fe9ecadd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00fe9eca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00fe9eca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00a19d7c92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00a19d7c92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00a19d7c92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00a19d7c92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00a19d7c9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00a19d7c9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00a19d7c92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00a19d7c92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00a19d7c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00a19d7c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00a19d7c9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00a19d7c9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00a19d7c9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00a19d7c9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00b9aba2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00b9aba2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00a19d7c9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00a19d7c9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00a19d7c92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00a19d7c92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00a19d7c92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00a19d7c92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00a19d7c92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00a19d7c92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00a19d7c92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00a19d7c92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00a19d7c92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00a19d7c92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ezier.method.ac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video.link/w/2pkJc" TargetMode="External"/><Relationship Id="rId3" Type="http://schemas.openxmlformats.org/officeDocument/2006/relationships/hyperlink" Target="https://www.scienceandindustrymuseum.org.uk/objects-and-stories/jacquard-loom" TargetMode="External"/><Relationship Id="rId7" Type="http://schemas.openxmlformats.org/officeDocument/2006/relationships/hyperlink" Target="https://video.link/w/NmkJc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hyperlink" Target="https://video.link/w/u7nJc" TargetMode="External"/><Relationship Id="rId4" Type="http://schemas.openxmlformats.org/officeDocument/2006/relationships/hyperlink" Target="https://en.wikipedia.org/wiki/Jacquard_machine" TargetMode="External"/><Relationship Id="rId9" Type="http://schemas.openxmlformats.org/officeDocument/2006/relationships/hyperlink" Target="https://video.link/w/zukJc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rtlandia.com/wonderland/glossary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feltmagnet.com/drawing/How-to-Create-a-Great-Zendoodle" TargetMode="External"/><Relationship Id="rId4" Type="http://schemas.openxmlformats.org/officeDocument/2006/relationships/hyperlink" Target="https://www.youtube.com/watch?v=IkIiye1wNa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jamboard.google.com/d/1K1CO6MT1O5QGgVzsXftwXIiQo3kFRRuw2OiuyYSWR2k/edit?usp=shari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14"/>
          <p:cNvGrpSpPr/>
          <p:nvPr/>
        </p:nvGrpSpPr>
        <p:grpSpPr>
          <a:xfrm>
            <a:off x="1286450" y="127488"/>
            <a:ext cx="6571075" cy="4888525"/>
            <a:chOff x="1286450" y="127488"/>
            <a:chExt cx="6571075" cy="4888525"/>
          </a:xfrm>
        </p:grpSpPr>
        <p:pic>
          <p:nvPicPr>
            <p:cNvPr id="60" name="Google Shape;60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86450" y="127488"/>
              <a:ext cx="6571075" cy="4888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" name="Google Shape;61;p14"/>
            <p:cNvSpPr/>
            <p:nvPr/>
          </p:nvSpPr>
          <p:spPr>
            <a:xfrm>
              <a:off x="3029050" y="1422075"/>
              <a:ext cx="3059400" cy="4530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4"/>
            <p:cNvSpPr/>
            <p:nvPr/>
          </p:nvSpPr>
          <p:spPr>
            <a:xfrm>
              <a:off x="2539225" y="3292650"/>
              <a:ext cx="3668100" cy="3831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/>
        </p:nvSpPr>
        <p:spPr>
          <a:xfrm>
            <a:off x="485488" y="261775"/>
            <a:ext cx="7924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We are going to design our patterns digitally using an application that works very similarly to Adobe </a:t>
            </a:r>
            <a:r>
              <a:rPr lang="en" sz="1600" u="sng"/>
              <a:t>Photoshop </a:t>
            </a:r>
            <a:r>
              <a:rPr lang="en" sz="1600"/>
              <a:t>       or Adobe </a:t>
            </a:r>
            <a:r>
              <a:rPr lang="en" sz="1600" u="sng"/>
              <a:t>Illustrator</a:t>
            </a:r>
            <a:endParaRPr sz="1600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These are the </a:t>
            </a:r>
            <a:r>
              <a:rPr lang="en">
                <a:solidFill>
                  <a:srgbClr val="0000FF"/>
                </a:solidFill>
              </a:rPr>
              <a:t>industry standard</a:t>
            </a:r>
            <a:r>
              <a:rPr lang="en"/>
              <a:t> applications used in the commercial design field</a:t>
            </a:r>
            <a:endParaRPr/>
          </a:p>
        </p:txBody>
      </p:sp>
      <p:pic>
        <p:nvPicPr>
          <p:cNvPr id="129" name="Google Shape;1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7050" y="583856"/>
            <a:ext cx="308950" cy="29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2648" y="580750"/>
            <a:ext cx="308950" cy="3028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" name="Google Shape;131;p23"/>
          <p:cNvGrpSpPr/>
          <p:nvPr/>
        </p:nvGrpSpPr>
        <p:grpSpPr>
          <a:xfrm>
            <a:off x="977663" y="1592750"/>
            <a:ext cx="7160100" cy="895800"/>
            <a:chOff x="977663" y="1592750"/>
            <a:chExt cx="7160100" cy="895800"/>
          </a:xfrm>
        </p:grpSpPr>
        <p:sp>
          <p:nvSpPr>
            <p:cNvPr id="132" name="Google Shape;132;p23"/>
            <p:cNvSpPr/>
            <p:nvPr/>
          </p:nvSpPr>
          <p:spPr>
            <a:xfrm>
              <a:off x="977663" y="1592750"/>
              <a:ext cx="7160100" cy="895800"/>
            </a:xfrm>
            <a:prstGeom prst="rect">
              <a:avLst/>
            </a:prstGeom>
            <a:solidFill>
              <a:srgbClr val="EFEFE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3"/>
            <p:cNvSpPr txBox="1"/>
            <p:nvPr/>
          </p:nvSpPr>
          <p:spPr>
            <a:xfrm>
              <a:off x="1719863" y="1813750"/>
              <a:ext cx="6341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The </a:t>
              </a:r>
              <a:r>
                <a:rPr lang="en" b="1"/>
                <a:t>Pen Tool</a:t>
              </a:r>
              <a:r>
                <a:rPr lang="en"/>
                <a:t> - draws straight lines and curves that are </a:t>
              </a:r>
              <a:r>
                <a:rPr lang="en" u="sng"/>
                <a:t>precise </a:t>
              </a:r>
              <a:r>
                <a:rPr lang="en"/>
                <a:t>and </a:t>
              </a:r>
              <a:r>
                <a:rPr lang="en" u="sng"/>
                <a:t>accurate</a:t>
              </a:r>
              <a:r>
                <a:rPr lang="en"/>
                <a:t>.</a:t>
              </a:r>
              <a:endParaRPr/>
            </a:p>
          </p:txBody>
        </p:sp>
        <p:pic>
          <p:nvPicPr>
            <p:cNvPr id="134" name="Google Shape;134;p23"/>
            <p:cNvPicPr preferRelativeResize="0"/>
            <p:nvPr/>
          </p:nvPicPr>
          <p:blipFill rotWithShape="1">
            <a:blip r:embed="rId5">
              <a:alphaModFix/>
            </a:blip>
            <a:srcRect l="24745" t="12534" r="21071" b="13859"/>
            <a:stretch/>
          </p:blipFill>
          <p:spPr>
            <a:xfrm rot="-7871202">
              <a:off x="1183962" y="1685200"/>
              <a:ext cx="469300" cy="668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5" name="Google Shape;135;p23"/>
          <p:cNvSpPr/>
          <p:nvPr/>
        </p:nvSpPr>
        <p:spPr>
          <a:xfrm>
            <a:off x="1002575" y="2709075"/>
            <a:ext cx="7188600" cy="2289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3"/>
          <p:cNvSpPr/>
          <p:nvPr/>
        </p:nvSpPr>
        <p:spPr>
          <a:xfrm>
            <a:off x="1713600" y="4251575"/>
            <a:ext cx="78300" cy="67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7" name="Google Shape;137;p23"/>
          <p:cNvCxnSpPr>
            <a:stCxn id="136" idx="3"/>
          </p:cNvCxnSpPr>
          <p:nvPr/>
        </p:nvCxnSpPr>
        <p:spPr>
          <a:xfrm>
            <a:off x="1791900" y="4285325"/>
            <a:ext cx="376800" cy="5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" name="Google Shape;138;p23"/>
          <p:cNvSpPr/>
          <p:nvPr/>
        </p:nvSpPr>
        <p:spPr>
          <a:xfrm>
            <a:off x="2136175" y="4254425"/>
            <a:ext cx="78300" cy="67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3"/>
          <p:cNvSpPr/>
          <p:nvPr/>
        </p:nvSpPr>
        <p:spPr>
          <a:xfrm>
            <a:off x="2170800" y="3536500"/>
            <a:ext cx="78300" cy="67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3"/>
          <p:cNvSpPr/>
          <p:nvPr/>
        </p:nvSpPr>
        <p:spPr>
          <a:xfrm>
            <a:off x="2553900" y="3799100"/>
            <a:ext cx="78300" cy="67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3"/>
          <p:cNvSpPr/>
          <p:nvPr/>
        </p:nvSpPr>
        <p:spPr>
          <a:xfrm>
            <a:off x="2902700" y="3536500"/>
            <a:ext cx="78300" cy="67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3"/>
          <p:cNvSpPr/>
          <p:nvPr/>
        </p:nvSpPr>
        <p:spPr>
          <a:xfrm>
            <a:off x="3339500" y="3200850"/>
            <a:ext cx="78300" cy="67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3" name="Google Shape;143;p23"/>
          <p:cNvCxnSpPr>
            <a:endCxn id="138" idx="2"/>
          </p:cNvCxnSpPr>
          <p:nvPr/>
        </p:nvCxnSpPr>
        <p:spPr>
          <a:xfrm flipH="1">
            <a:off x="2175325" y="3569525"/>
            <a:ext cx="36000" cy="75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" name="Google Shape;144;p23"/>
          <p:cNvCxnSpPr>
            <a:endCxn id="140" idx="1"/>
          </p:cNvCxnSpPr>
          <p:nvPr/>
        </p:nvCxnSpPr>
        <p:spPr>
          <a:xfrm>
            <a:off x="2207700" y="3562250"/>
            <a:ext cx="346200" cy="270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" name="Google Shape;145;p23"/>
          <p:cNvCxnSpPr>
            <a:stCxn id="140" idx="3"/>
            <a:endCxn id="141" idx="0"/>
          </p:cNvCxnSpPr>
          <p:nvPr/>
        </p:nvCxnSpPr>
        <p:spPr>
          <a:xfrm rot="10800000" flipH="1">
            <a:off x="2632200" y="3536450"/>
            <a:ext cx="309600" cy="296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" name="Google Shape;146;p23"/>
          <p:cNvCxnSpPr>
            <a:endCxn id="141" idx="3"/>
          </p:cNvCxnSpPr>
          <p:nvPr/>
        </p:nvCxnSpPr>
        <p:spPr>
          <a:xfrm flipH="1">
            <a:off x="2981000" y="3274450"/>
            <a:ext cx="399900" cy="295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" name="Google Shape;147;p23"/>
          <p:cNvCxnSpPr/>
          <p:nvPr/>
        </p:nvCxnSpPr>
        <p:spPr>
          <a:xfrm>
            <a:off x="1871850" y="3327700"/>
            <a:ext cx="216900" cy="1494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8" name="Google Shape;148;p23"/>
          <p:cNvCxnSpPr/>
          <p:nvPr/>
        </p:nvCxnSpPr>
        <p:spPr>
          <a:xfrm flipH="1">
            <a:off x="1736175" y="3413000"/>
            <a:ext cx="20100" cy="6750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9" name="Google Shape;149;p23"/>
          <p:cNvSpPr txBox="1"/>
          <p:nvPr/>
        </p:nvSpPr>
        <p:spPr>
          <a:xfrm>
            <a:off x="1116350" y="2728175"/>
            <a:ext cx="1663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ANCHOR POINTS:</a:t>
            </a:r>
            <a:endParaRPr sz="12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FF"/>
                </a:solidFill>
              </a:rPr>
              <a:t>anywhere you click to </a:t>
            </a:r>
            <a:r>
              <a:rPr lang="en" sz="1000" u="sng">
                <a:solidFill>
                  <a:srgbClr val="0000FF"/>
                </a:solidFill>
              </a:rPr>
              <a:t>change the direction</a:t>
            </a:r>
            <a:r>
              <a:rPr lang="en" sz="1000">
                <a:solidFill>
                  <a:srgbClr val="0000FF"/>
                </a:solidFill>
              </a:rPr>
              <a:t> of the line</a:t>
            </a:r>
            <a:endParaRPr sz="1000">
              <a:solidFill>
                <a:srgbClr val="0000FF"/>
              </a:solidFill>
            </a:endParaRPr>
          </a:p>
        </p:txBody>
      </p:sp>
      <p:grpSp>
        <p:nvGrpSpPr>
          <p:cNvPr id="150" name="Google Shape;150;p23"/>
          <p:cNvGrpSpPr/>
          <p:nvPr/>
        </p:nvGrpSpPr>
        <p:grpSpPr>
          <a:xfrm>
            <a:off x="3672411" y="3669580"/>
            <a:ext cx="1465011" cy="1289819"/>
            <a:chOff x="4628625" y="3687450"/>
            <a:chExt cx="1291100" cy="1211325"/>
          </a:xfrm>
        </p:grpSpPr>
        <p:grpSp>
          <p:nvGrpSpPr>
            <p:cNvPr id="151" name="Google Shape;151;p23"/>
            <p:cNvGrpSpPr/>
            <p:nvPr/>
          </p:nvGrpSpPr>
          <p:grpSpPr>
            <a:xfrm>
              <a:off x="4628625" y="3687450"/>
              <a:ext cx="1291100" cy="1211325"/>
              <a:chOff x="4628625" y="3687450"/>
              <a:chExt cx="1291100" cy="1211325"/>
            </a:xfrm>
          </p:grpSpPr>
          <p:sp>
            <p:nvSpPr>
              <p:cNvPr id="152" name="Google Shape;152;p23"/>
              <p:cNvSpPr/>
              <p:nvPr/>
            </p:nvSpPr>
            <p:spPr>
              <a:xfrm>
                <a:off x="4667975" y="3732975"/>
                <a:ext cx="1219500" cy="1165800"/>
              </a:xfrm>
              <a:prstGeom prst="arc">
                <a:avLst>
                  <a:gd name="adj1" fmla="val 11043431"/>
                  <a:gd name="adj2" fmla="val 0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3"/>
              <p:cNvSpPr/>
              <p:nvPr/>
            </p:nvSpPr>
            <p:spPr>
              <a:xfrm>
                <a:off x="5238575" y="3687450"/>
                <a:ext cx="78300" cy="675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3"/>
              <p:cNvSpPr/>
              <p:nvPr/>
            </p:nvSpPr>
            <p:spPr>
              <a:xfrm>
                <a:off x="5841425" y="4282125"/>
                <a:ext cx="78300" cy="675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3"/>
              <p:cNvSpPr/>
              <p:nvPr/>
            </p:nvSpPr>
            <p:spPr>
              <a:xfrm>
                <a:off x="4628625" y="4223525"/>
                <a:ext cx="78300" cy="675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56" name="Google Shape;156;p23"/>
            <p:cNvCxnSpPr/>
            <p:nvPr/>
          </p:nvCxnSpPr>
          <p:spPr>
            <a:xfrm rot="10800000" flipH="1">
              <a:off x="4668000" y="3721100"/>
              <a:ext cx="1219500" cy="1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oval" w="med" len="med"/>
              <a:tailEnd type="oval" w="med" len="med"/>
            </a:ln>
          </p:spPr>
        </p:cxnSp>
      </p:grpSp>
      <p:cxnSp>
        <p:nvCxnSpPr>
          <p:cNvPr id="157" name="Google Shape;157;p23"/>
          <p:cNvCxnSpPr/>
          <p:nvPr/>
        </p:nvCxnSpPr>
        <p:spPr>
          <a:xfrm flipH="1">
            <a:off x="4031475" y="3242350"/>
            <a:ext cx="416100" cy="441000"/>
          </a:xfrm>
          <a:prstGeom prst="straightConnector1">
            <a:avLst/>
          </a:prstGeom>
          <a:noFill/>
          <a:ln w="9525" cap="flat" cmpd="sng">
            <a:solidFill>
              <a:srgbClr val="6AA84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8" name="Google Shape;158;p23"/>
          <p:cNvCxnSpPr/>
          <p:nvPr/>
        </p:nvCxnSpPr>
        <p:spPr>
          <a:xfrm>
            <a:off x="4458225" y="3274350"/>
            <a:ext cx="147300" cy="435000"/>
          </a:xfrm>
          <a:prstGeom prst="straightConnector1">
            <a:avLst/>
          </a:prstGeom>
          <a:noFill/>
          <a:ln w="9525" cap="flat" cmpd="sng">
            <a:solidFill>
              <a:srgbClr val="6AA84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9" name="Google Shape;159;p23"/>
          <p:cNvSpPr txBox="1"/>
          <p:nvPr/>
        </p:nvSpPr>
        <p:spPr>
          <a:xfrm>
            <a:off x="4324475" y="2773600"/>
            <a:ext cx="2047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</a:rPr>
              <a:t>Handlebars:</a:t>
            </a:r>
            <a:endParaRPr sz="1000">
              <a:solidFill>
                <a:srgbClr val="6AA84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AA84F"/>
                </a:solidFill>
              </a:rPr>
              <a:t>turn straight lines into curves </a:t>
            </a:r>
            <a:endParaRPr sz="1000">
              <a:solidFill>
                <a:srgbClr val="6AA84F"/>
              </a:solidFill>
            </a:endParaRPr>
          </a:p>
        </p:txBody>
      </p:sp>
      <p:sp>
        <p:nvSpPr>
          <p:cNvPr id="160" name="Google Shape;160;p23"/>
          <p:cNvSpPr txBox="1"/>
          <p:nvPr/>
        </p:nvSpPr>
        <p:spPr>
          <a:xfrm>
            <a:off x="6121950" y="3327700"/>
            <a:ext cx="1956600" cy="15084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 order to get the handlebars you need to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“click and drag”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 the direction the line is going</a:t>
            </a:r>
            <a:endParaRPr sz="1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/>
          <p:nvPr/>
        </p:nvSpPr>
        <p:spPr>
          <a:xfrm>
            <a:off x="3726438" y="4185775"/>
            <a:ext cx="169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The Bezier Game</a:t>
            </a:r>
            <a:endParaRPr/>
          </a:p>
        </p:txBody>
      </p:sp>
      <p:pic>
        <p:nvPicPr>
          <p:cNvPr id="166" name="Google Shape;166;p2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9237" y="1118062"/>
            <a:ext cx="3905525" cy="290737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4"/>
          <p:cNvSpPr txBox="1"/>
          <p:nvPr/>
        </p:nvSpPr>
        <p:spPr>
          <a:xfrm>
            <a:off x="830700" y="465100"/>
            <a:ext cx="748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We are going to practice using the pen tool by playing this game!</a:t>
            </a:r>
            <a:endParaRPr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0850" y="749975"/>
            <a:ext cx="3650475" cy="627942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5"/>
          <p:cNvSpPr txBox="1"/>
          <p:nvPr/>
        </p:nvSpPr>
        <p:spPr>
          <a:xfrm>
            <a:off x="1808700" y="102600"/>
            <a:ext cx="2763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 to - </a:t>
            </a:r>
            <a:r>
              <a:rPr lang="en" sz="2200" b="1">
                <a:solidFill>
                  <a:srgbClr val="6AA84F"/>
                </a:solidFill>
              </a:rPr>
              <a:t>Photopea.com</a:t>
            </a:r>
            <a:endParaRPr sz="2200" b="1">
              <a:solidFill>
                <a:srgbClr val="6AA84F"/>
              </a:solidFill>
            </a:endParaRPr>
          </a:p>
        </p:txBody>
      </p:sp>
      <p:sp>
        <p:nvSpPr>
          <p:cNvPr id="174" name="Google Shape;174;p25"/>
          <p:cNvSpPr txBox="1"/>
          <p:nvPr/>
        </p:nvSpPr>
        <p:spPr>
          <a:xfrm>
            <a:off x="259925" y="916525"/>
            <a:ext cx="4227000" cy="2124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 “New Project”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AutoNum type="arabicPeriod"/>
            </a:pPr>
            <a:r>
              <a:rPr lang="en">
                <a:solidFill>
                  <a:srgbClr val="FFFF00"/>
                </a:solidFill>
              </a:rPr>
              <a:t>Change the name</a:t>
            </a:r>
            <a:endParaRPr>
              <a:solidFill>
                <a:srgbClr val="FFFF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AutoNum type="arabicPeriod"/>
            </a:pPr>
            <a:r>
              <a:rPr lang="en">
                <a:solidFill>
                  <a:srgbClr val="FF9900"/>
                </a:solidFill>
              </a:rPr>
              <a:t>Change the units of measure to </a:t>
            </a:r>
            <a:r>
              <a:rPr lang="en" b="1">
                <a:solidFill>
                  <a:srgbClr val="FF9900"/>
                </a:solidFill>
              </a:rPr>
              <a:t>inches</a:t>
            </a:r>
            <a:endParaRPr b="1">
              <a:solidFill>
                <a:srgbClr val="FF99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1400"/>
              <a:buAutoNum type="arabicPeriod"/>
            </a:pPr>
            <a:r>
              <a:rPr lang="en">
                <a:solidFill>
                  <a:srgbClr val="93C47D"/>
                </a:solidFill>
              </a:rPr>
              <a:t>Change the </a:t>
            </a:r>
            <a:r>
              <a:rPr lang="en" b="1">
                <a:solidFill>
                  <a:srgbClr val="93C47D"/>
                </a:solidFill>
              </a:rPr>
              <a:t>width</a:t>
            </a:r>
            <a:r>
              <a:rPr lang="en">
                <a:solidFill>
                  <a:srgbClr val="93C47D"/>
                </a:solidFill>
              </a:rPr>
              <a:t> to </a:t>
            </a:r>
            <a:r>
              <a:rPr lang="en" b="1">
                <a:solidFill>
                  <a:srgbClr val="93C47D"/>
                </a:solidFill>
              </a:rPr>
              <a:t>8.5</a:t>
            </a:r>
            <a:endParaRPr b="1">
              <a:solidFill>
                <a:srgbClr val="93C47D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1400"/>
              <a:buAutoNum type="arabicPeriod"/>
            </a:pPr>
            <a:r>
              <a:rPr lang="en">
                <a:solidFill>
                  <a:srgbClr val="93C47D"/>
                </a:solidFill>
              </a:rPr>
              <a:t>Change the </a:t>
            </a:r>
            <a:r>
              <a:rPr lang="en" b="1">
                <a:solidFill>
                  <a:srgbClr val="93C47D"/>
                </a:solidFill>
              </a:rPr>
              <a:t>height </a:t>
            </a:r>
            <a:r>
              <a:rPr lang="en">
                <a:solidFill>
                  <a:srgbClr val="93C47D"/>
                </a:solidFill>
              </a:rPr>
              <a:t>to </a:t>
            </a:r>
            <a:r>
              <a:rPr lang="en" b="1">
                <a:solidFill>
                  <a:srgbClr val="93C47D"/>
                </a:solidFill>
              </a:rPr>
              <a:t>11</a:t>
            </a:r>
            <a:endParaRPr b="1">
              <a:solidFill>
                <a:srgbClr val="93C47D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400"/>
              <a:buAutoNum type="arabicPeriod"/>
            </a:pPr>
            <a:r>
              <a:rPr lang="en">
                <a:solidFill>
                  <a:srgbClr val="3C78D8"/>
                </a:solidFill>
              </a:rPr>
              <a:t>Change the </a:t>
            </a:r>
            <a:r>
              <a:rPr lang="en" b="1">
                <a:solidFill>
                  <a:srgbClr val="3C78D8"/>
                </a:solidFill>
              </a:rPr>
              <a:t>DPI</a:t>
            </a:r>
            <a:r>
              <a:rPr lang="en">
                <a:solidFill>
                  <a:srgbClr val="3C78D8"/>
                </a:solidFill>
              </a:rPr>
              <a:t> (dots per inch) to </a:t>
            </a:r>
            <a:r>
              <a:rPr lang="en" b="1">
                <a:solidFill>
                  <a:srgbClr val="3C78D8"/>
                </a:solidFill>
              </a:rPr>
              <a:t>300</a:t>
            </a:r>
            <a:endParaRPr b="1">
              <a:solidFill>
                <a:srgbClr val="3C78D8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400"/>
              <a:buAutoNum type="alphaLcPeriod"/>
            </a:pPr>
            <a:r>
              <a:rPr lang="en">
                <a:solidFill>
                  <a:srgbClr val="3C78D8"/>
                </a:solidFill>
              </a:rPr>
              <a:t>300 DPI is the </a:t>
            </a:r>
            <a:r>
              <a:rPr lang="en" b="1">
                <a:solidFill>
                  <a:srgbClr val="3C78D8"/>
                </a:solidFill>
              </a:rPr>
              <a:t>industry standard </a:t>
            </a:r>
            <a:r>
              <a:rPr lang="en">
                <a:solidFill>
                  <a:srgbClr val="3C78D8"/>
                </a:solidFill>
              </a:rPr>
              <a:t> for printing</a:t>
            </a:r>
            <a:endParaRPr>
              <a:solidFill>
                <a:srgbClr val="3C78D8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AutoNum type="arabicPeriod"/>
            </a:pPr>
            <a:r>
              <a:rPr lang="en">
                <a:solidFill>
                  <a:srgbClr val="8E7CC3"/>
                </a:solidFill>
              </a:rPr>
              <a:t>Click Create</a:t>
            </a:r>
            <a:endParaRPr>
              <a:solidFill>
                <a:srgbClr val="8E7CC3"/>
              </a:solidFill>
            </a:endParaRPr>
          </a:p>
        </p:txBody>
      </p:sp>
      <p:sp>
        <p:nvSpPr>
          <p:cNvPr id="175" name="Google Shape;175;p25"/>
          <p:cNvSpPr txBox="1"/>
          <p:nvPr/>
        </p:nvSpPr>
        <p:spPr>
          <a:xfrm>
            <a:off x="5040875" y="1080675"/>
            <a:ext cx="27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1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76" name="Google Shape;176;p25"/>
          <p:cNvSpPr txBox="1"/>
          <p:nvPr/>
        </p:nvSpPr>
        <p:spPr>
          <a:xfrm>
            <a:off x="6239775" y="1520350"/>
            <a:ext cx="27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</a:rPr>
              <a:t>2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177" name="Google Shape;177;p25"/>
          <p:cNvSpPr txBox="1"/>
          <p:nvPr/>
        </p:nvSpPr>
        <p:spPr>
          <a:xfrm>
            <a:off x="5089650" y="1715350"/>
            <a:ext cx="27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47D"/>
                </a:solidFill>
              </a:rPr>
              <a:t>4</a:t>
            </a:r>
            <a:endParaRPr>
              <a:solidFill>
                <a:srgbClr val="93C47D"/>
              </a:solidFill>
            </a:endParaRPr>
          </a:p>
        </p:txBody>
      </p:sp>
      <p:sp>
        <p:nvSpPr>
          <p:cNvPr id="178" name="Google Shape;178;p25"/>
          <p:cNvSpPr txBox="1"/>
          <p:nvPr/>
        </p:nvSpPr>
        <p:spPr>
          <a:xfrm>
            <a:off x="5843925" y="1991225"/>
            <a:ext cx="27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78D8"/>
                </a:solidFill>
              </a:rPr>
              <a:t>5</a:t>
            </a:r>
            <a:endParaRPr>
              <a:solidFill>
                <a:srgbClr val="3C78D8"/>
              </a:solidFill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5843925" y="2807075"/>
            <a:ext cx="27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E7CC3"/>
                </a:solidFill>
              </a:rPr>
              <a:t>6</a:t>
            </a:r>
            <a:endParaRPr>
              <a:solidFill>
                <a:srgbClr val="8E7CC3"/>
              </a:solidFill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5089650" y="1419650"/>
            <a:ext cx="27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47D"/>
                </a:solidFill>
              </a:rPr>
              <a:t>3</a:t>
            </a:r>
            <a:endParaRPr>
              <a:solidFill>
                <a:srgbClr val="93C47D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587" y="298651"/>
            <a:ext cx="7445825" cy="403445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6"/>
          <p:cNvSpPr txBox="1"/>
          <p:nvPr/>
        </p:nvSpPr>
        <p:spPr>
          <a:xfrm>
            <a:off x="4651025" y="2004050"/>
            <a:ext cx="138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FF"/>
                </a:solidFill>
              </a:rPr>
              <a:t>ART BOARD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187" name="Google Shape;187;p26"/>
          <p:cNvSpPr/>
          <p:nvPr/>
        </p:nvSpPr>
        <p:spPr>
          <a:xfrm rot="10800000">
            <a:off x="4486875" y="2352875"/>
            <a:ext cx="430800" cy="3420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6"/>
          <p:cNvSpPr txBox="1"/>
          <p:nvPr/>
        </p:nvSpPr>
        <p:spPr>
          <a:xfrm>
            <a:off x="891075" y="2371650"/>
            <a:ext cx="138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TOOL BAR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189" name="Google Shape;189;p26"/>
          <p:cNvSpPr/>
          <p:nvPr/>
        </p:nvSpPr>
        <p:spPr>
          <a:xfrm rot="10800000">
            <a:off x="891075" y="2806225"/>
            <a:ext cx="430800" cy="3420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6"/>
          <p:cNvSpPr txBox="1"/>
          <p:nvPr/>
        </p:nvSpPr>
        <p:spPr>
          <a:xfrm>
            <a:off x="5172750" y="2731000"/>
            <a:ext cx="1051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LAYERS PANEL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191" name="Google Shape;191;p26"/>
          <p:cNvSpPr/>
          <p:nvPr/>
        </p:nvSpPr>
        <p:spPr>
          <a:xfrm rot="10800000" flipH="1">
            <a:off x="5468700" y="3346600"/>
            <a:ext cx="570900" cy="342000"/>
          </a:xfrm>
          <a:prstGeom prst="bentArrow">
            <a:avLst>
              <a:gd name="adj1" fmla="val 25000"/>
              <a:gd name="adj2" fmla="val 20289"/>
              <a:gd name="adj3" fmla="val 25000"/>
              <a:gd name="adj4" fmla="val 43750"/>
            </a:avLst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6"/>
          <p:cNvSpPr txBox="1"/>
          <p:nvPr/>
        </p:nvSpPr>
        <p:spPr>
          <a:xfrm>
            <a:off x="4370625" y="904775"/>
            <a:ext cx="175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FF"/>
                </a:solidFill>
              </a:rPr>
              <a:t>OPTIONS MENU</a:t>
            </a:r>
            <a:endParaRPr>
              <a:solidFill>
                <a:srgbClr val="FF00FF"/>
              </a:solidFill>
            </a:endParaRPr>
          </a:p>
        </p:txBody>
      </p:sp>
      <p:sp>
        <p:nvSpPr>
          <p:cNvPr id="193" name="Google Shape;193;p26"/>
          <p:cNvSpPr/>
          <p:nvPr/>
        </p:nvSpPr>
        <p:spPr>
          <a:xfrm flipH="1">
            <a:off x="4962075" y="510025"/>
            <a:ext cx="570900" cy="433800"/>
          </a:xfrm>
          <a:prstGeom prst="bentArrow">
            <a:avLst>
              <a:gd name="adj1" fmla="val 25000"/>
              <a:gd name="adj2" fmla="val 20289"/>
              <a:gd name="adj3" fmla="val 25000"/>
              <a:gd name="adj4" fmla="val 43750"/>
            </a:avLst>
          </a:prstGeom>
          <a:solidFill>
            <a:srgbClr val="FF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7"/>
          <p:cNvPicPr preferRelativeResize="0"/>
          <p:nvPr/>
        </p:nvPicPr>
        <p:blipFill rotWithShape="1">
          <a:blip r:embed="rId3">
            <a:alphaModFix/>
          </a:blip>
          <a:srcRect l="75578" t="35806"/>
          <a:stretch/>
        </p:blipFill>
        <p:spPr>
          <a:xfrm>
            <a:off x="875476" y="276649"/>
            <a:ext cx="3102574" cy="4418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7"/>
          <p:cNvSpPr txBox="1"/>
          <p:nvPr/>
        </p:nvSpPr>
        <p:spPr>
          <a:xfrm>
            <a:off x="5191400" y="314625"/>
            <a:ext cx="234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In the LAYERS PANEL</a:t>
            </a:r>
            <a:endParaRPr u="sng"/>
          </a:p>
        </p:txBody>
      </p:sp>
      <p:sp>
        <p:nvSpPr>
          <p:cNvPr id="200" name="Google Shape;200;p27"/>
          <p:cNvSpPr/>
          <p:nvPr/>
        </p:nvSpPr>
        <p:spPr>
          <a:xfrm rot="10800000">
            <a:off x="3857600" y="4131225"/>
            <a:ext cx="718200" cy="2598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7"/>
          <p:cNvSpPr/>
          <p:nvPr/>
        </p:nvSpPr>
        <p:spPr>
          <a:xfrm rot="10800000">
            <a:off x="3592750" y="3784325"/>
            <a:ext cx="1078800" cy="2598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7"/>
          <p:cNvSpPr txBox="1"/>
          <p:nvPr/>
        </p:nvSpPr>
        <p:spPr>
          <a:xfrm>
            <a:off x="4644200" y="4061025"/>
            <a:ext cx="393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Delete Layer - Garbage</a:t>
            </a:r>
            <a:endParaRPr/>
          </a:p>
        </p:txBody>
      </p:sp>
      <p:sp>
        <p:nvSpPr>
          <p:cNvPr id="203" name="Google Shape;203;p27"/>
          <p:cNvSpPr txBox="1"/>
          <p:nvPr/>
        </p:nvSpPr>
        <p:spPr>
          <a:xfrm>
            <a:off x="4644200" y="3660825"/>
            <a:ext cx="393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Layer </a:t>
            </a:r>
            <a:endParaRPr/>
          </a:p>
        </p:txBody>
      </p:sp>
      <p:sp>
        <p:nvSpPr>
          <p:cNvPr id="204" name="Google Shape;204;p27"/>
          <p:cNvSpPr/>
          <p:nvPr/>
        </p:nvSpPr>
        <p:spPr>
          <a:xfrm rot="10800000">
            <a:off x="3341550" y="3483475"/>
            <a:ext cx="1275300" cy="2598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7"/>
          <p:cNvSpPr txBox="1"/>
          <p:nvPr/>
        </p:nvSpPr>
        <p:spPr>
          <a:xfrm>
            <a:off x="4678400" y="3343075"/>
            <a:ext cx="393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Folder - folders “group” layers together </a:t>
            </a:r>
            <a:endParaRPr/>
          </a:p>
        </p:txBody>
      </p:sp>
      <p:sp>
        <p:nvSpPr>
          <p:cNvPr id="206" name="Google Shape;206;p27"/>
          <p:cNvSpPr txBox="1"/>
          <p:nvPr/>
        </p:nvSpPr>
        <p:spPr>
          <a:xfrm>
            <a:off x="4480050" y="1005450"/>
            <a:ext cx="3850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The layer on top is the layer that can be seen - 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just like a stack of papers</a:t>
            </a:r>
            <a:endParaRPr sz="2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865418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6797" y="179775"/>
            <a:ext cx="3326100" cy="249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70614" y="2565200"/>
            <a:ext cx="3402775" cy="213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8"/>
          <p:cNvSpPr txBox="1"/>
          <p:nvPr/>
        </p:nvSpPr>
        <p:spPr>
          <a:xfrm>
            <a:off x="2366550" y="266750"/>
            <a:ext cx="32214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Find an image you want to “TRACE”</a:t>
            </a:r>
            <a:endParaRPr sz="2300"/>
          </a:p>
        </p:txBody>
      </p:sp>
      <p:sp>
        <p:nvSpPr>
          <p:cNvPr id="215" name="Google Shape;215;p28"/>
          <p:cNvSpPr txBox="1"/>
          <p:nvPr/>
        </p:nvSpPr>
        <p:spPr>
          <a:xfrm>
            <a:off x="2605950" y="1723625"/>
            <a:ext cx="2414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1C232"/>
                </a:solidFill>
              </a:rPr>
              <a:t>I chose tools used for glass blowing</a:t>
            </a:r>
            <a:endParaRPr sz="1800">
              <a:solidFill>
                <a:srgbClr val="F1C23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5750" y="916525"/>
            <a:ext cx="3015450" cy="459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9"/>
          <p:cNvSpPr txBox="1"/>
          <p:nvPr/>
        </p:nvSpPr>
        <p:spPr>
          <a:xfrm>
            <a:off x="2670500" y="54725"/>
            <a:ext cx="2763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 to - </a:t>
            </a:r>
            <a:r>
              <a:rPr lang="en" sz="2200" b="1">
                <a:solidFill>
                  <a:srgbClr val="6AA84F"/>
                </a:solidFill>
              </a:rPr>
              <a:t>Photopea.com</a:t>
            </a:r>
            <a:endParaRPr sz="2200" b="1">
              <a:solidFill>
                <a:srgbClr val="6AA84F"/>
              </a:solidFill>
            </a:endParaRPr>
          </a:p>
        </p:txBody>
      </p:sp>
      <p:sp>
        <p:nvSpPr>
          <p:cNvPr id="222" name="Google Shape;222;p29"/>
          <p:cNvSpPr txBox="1"/>
          <p:nvPr/>
        </p:nvSpPr>
        <p:spPr>
          <a:xfrm>
            <a:off x="280450" y="1129325"/>
            <a:ext cx="4227000" cy="2124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 “New Project”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AutoNum type="arabicPeriod"/>
            </a:pPr>
            <a:r>
              <a:rPr lang="en">
                <a:solidFill>
                  <a:srgbClr val="FFFF00"/>
                </a:solidFill>
              </a:rPr>
              <a:t>Change the name</a:t>
            </a:r>
            <a:endParaRPr>
              <a:solidFill>
                <a:srgbClr val="FFFF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AutoNum type="arabicPeriod"/>
            </a:pPr>
            <a:r>
              <a:rPr lang="en">
                <a:solidFill>
                  <a:srgbClr val="FF9900"/>
                </a:solidFill>
              </a:rPr>
              <a:t>Change the units of measure to </a:t>
            </a:r>
            <a:r>
              <a:rPr lang="en" b="1">
                <a:solidFill>
                  <a:srgbClr val="FF9900"/>
                </a:solidFill>
              </a:rPr>
              <a:t>inches</a:t>
            </a:r>
            <a:endParaRPr b="1">
              <a:solidFill>
                <a:srgbClr val="FF99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1400"/>
              <a:buAutoNum type="arabicPeriod"/>
            </a:pPr>
            <a:r>
              <a:rPr lang="en">
                <a:solidFill>
                  <a:srgbClr val="93C47D"/>
                </a:solidFill>
              </a:rPr>
              <a:t>Change the </a:t>
            </a:r>
            <a:r>
              <a:rPr lang="en" b="1">
                <a:solidFill>
                  <a:srgbClr val="93C47D"/>
                </a:solidFill>
              </a:rPr>
              <a:t>width</a:t>
            </a:r>
            <a:r>
              <a:rPr lang="en">
                <a:solidFill>
                  <a:srgbClr val="93C47D"/>
                </a:solidFill>
              </a:rPr>
              <a:t> to </a:t>
            </a:r>
            <a:r>
              <a:rPr lang="en" b="1">
                <a:solidFill>
                  <a:srgbClr val="93C47D"/>
                </a:solidFill>
              </a:rPr>
              <a:t>8.25</a:t>
            </a:r>
            <a:endParaRPr b="1">
              <a:solidFill>
                <a:srgbClr val="93C47D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1400"/>
              <a:buAutoNum type="arabicPeriod"/>
            </a:pPr>
            <a:r>
              <a:rPr lang="en">
                <a:solidFill>
                  <a:srgbClr val="93C47D"/>
                </a:solidFill>
              </a:rPr>
              <a:t>Change the </a:t>
            </a:r>
            <a:r>
              <a:rPr lang="en" b="1">
                <a:solidFill>
                  <a:srgbClr val="93C47D"/>
                </a:solidFill>
              </a:rPr>
              <a:t>height </a:t>
            </a:r>
            <a:r>
              <a:rPr lang="en">
                <a:solidFill>
                  <a:srgbClr val="93C47D"/>
                </a:solidFill>
              </a:rPr>
              <a:t>to </a:t>
            </a:r>
            <a:r>
              <a:rPr lang="en" b="1">
                <a:solidFill>
                  <a:srgbClr val="93C47D"/>
                </a:solidFill>
              </a:rPr>
              <a:t>8.25</a:t>
            </a:r>
            <a:endParaRPr b="1">
              <a:solidFill>
                <a:srgbClr val="93C47D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400"/>
              <a:buAutoNum type="arabicPeriod"/>
            </a:pPr>
            <a:r>
              <a:rPr lang="en">
                <a:solidFill>
                  <a:srgbClr val="3C78D8"/>
                </a:solidFill>
              </a:rPr>
              <a:t>Change the </a:t>
            </a:r>
            <a:r>
              <a:rPr lang="en" b="1">
                <a:solidFill>
                  <a:srgbClr val="3C78D8"/>
                </a:solidFill>
              </a:rPr>
              <a:t>DPI</a:t>
            </a:r>
            <a:r>
              <a:rPr lang="en">
                <a:solidFill>
                  <a:srgbClr val="3C78D8"/>
                </a:solidFill>
              </a:rPr>
              <a:t> (dots per inch) to </a:t>
            </a:r>
            <a:r>
              <a:rPr lang="en" b="1">
                <a:solidFill>
                  <a:srgbClr val="3C78D8"/>
                </a:solidFill>
              </a:rPr>
              <a:t>300</a:t>
            </a:r>
            <a:endParaRPr b="1">
              <a:solidFill>
                <a:srgbClr val="3C78D8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400"/>
              <a:buAutoNum type="alphaLcPeriod"/>
            </a:pPr>
            <a:r>
              <a:rPr lang="en">
                <a:solidFill>
                  <a:srgbClr val="3C78D8"/>
                </a:solidFill>
              </a:rPr>
              <a:t>300 DPI is the </a:t>
            </a:r>
            <a:r>
              <a:rPr lang="en" b="1">
                <a:solidFill>
                  <a:srgbClr val="3C78D8"/>
                </a:solidFill>
              </a:rPr>
              <a:t>industry standard </a:t>
            </a:r>
            <a:r>
              <a:rPr lang="en">
                <a:solidFill>
                  <a:srgbClr val="3C78D8"/>
                </a:solidFill>
              </a:rPr>
              <a:t> for printing</a:t>
            </a:r>
            <a:endParaRPr>
              <a:solidFill>
                <a:srgbClr val="3C78D8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AutoNum type="arabicPeriod"/>
            </a:pPr>
            <a:r>
              <a:rPr lang="en">
                <a:solidFill>
                  <a:srgbClr val="8E7CC3"/>
                </a:solidFill>
              </a:rPr>
              <a:t>Click Create</a:t>
            </a:r>
            <a:endParaRPr>
              <a:solidFill>
                <a:srgbClr val="8E7CC3"/>
              </a:solidFill>
            </a:endParaRPr>
          </a:p>
        </p:txBody>
      </p:sp>
      <p:sp>
        <p:nvSpPr>
          <p:cNvPr id="223" name="Google Shape;223;p29"/>
          <p:cNvSpPr txBox="1"/>
          <p:nvPr/>
        </p:nvSpPr>
        <p:spPr>
          <a:xfrm>
            <a:off x="5040875" y="1080675"/>
            <a:ext cx="27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1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24" name="Google Shape;224;p29"/>
          <p:cNvSpPr txBox="1"/>
          <p:nvPr/>
        </p:nvSpPr>
        <p:spPr>
          <a:xfrm>
            <a:off x="6185050" y="1520350"/>
            <a:ext cx="27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</a:rPr>
              <a:t>2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225" name="Google Shape;225;p29"/>
          <p:cNvSpPr txBox="1"/>
          <p:nvPr/>
        </p:nvSpPr>
        <p:spPr>
          <a:xfrm>
            <a:off x="5089650" y="1715350"/>
            <a:ext cx="27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47D"/>
                </a:solidFill>
              </a:rPr>
              <a:t>4</a:t>
            </a:r>
            <a:endParaRPr>
              <a:solidFill>
                <a:srgbClr val="93C47D"/>
              </a:solidFill>
            </a:endParaRPr>
          </a:p>
        </p:txBody>
      </p:sp>
      <p:sp>
        <p:nvSpPr>
          <p:cNvPr id="226" name="Google Shape;226;p29"/>
          <p:cNvSpPr txBox="1"/>
          <p:nvPr/>
        </p:nvSpPr>
        <p:spPr>
          <a:xfrm>
            <a:off x="5843925" y="1991225"/>
            <a:ext cx="27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78D8"/>
                </a:solidFill>
              </a:rPr>
              <a:t>5</a:t>
            </a:r>
            <a:endParaRPr>
              <a:solidFill>
                <a:srgbClr val="3C78D8"/>
              </a:solidFill>
            </a:endParaRPr>
          </a:p>
        </p:txBody>
      </p:sp>
      <p:sp>
        <p:nvSpPr>
          <p:cNvPr id="227" name="Google Shape;227;p29"/>
          <p:cNvSpPr txBox="1"/>
          <p:nvPr/>
        </p:nvSpPr>
        <p:spPr>
          <a:xfrm>
            <a:off x="5843925" y="2807075"/>
            <a:ext cx="27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E7CC3"/>
                </a:solidFill>
              </a:rPr>
              <a:t>6</a:t>
            </a:r>
            <a:endParaRPr>
              <a:solidFill>
                <a:srgbClr val="8E7CC3"/>
              </a:solidFill>
            </a:endParaRPr>
          </a:p>
        </p:txBody>
      </p:sp>
      <p:sp>
        <p:nvSpPr>
          <p:cNvPr id="228" name="Google Shape;228;p29"/>
          <p:cNvSpPr txBox="1"/>
          <p:nvPr/>
        </p:nvSpPr>
        <p:spPr>
          <a:xfrm>
            <a:off x="5089650" y="1419650"/>
            <a:ext cx="27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47D"/>
                </a:solidFill>
              </a:rPr>
              <a:t>3</a:t>
            </a:r>
            <a:endParaRPr>
              <a:solidFill>
                <a:srgbClr val="93C47D"/>
              </a:solidFill>
            </a:endParaRPr>
          </a:p>
        </p:txBody>
      </p:sp>
      <p:sp>
        <p:nvSpPr>
          <p:cNvPr id="229" name="Google Shape;229;p29"/>
          <p:cNvSpPr txBox="1"/>
          <p:nvPr/>
        </p:nvSpPr>
        <p:spPr>
          <a:xfrm>
            <a:off x="280450" y="729125"/>
            <a:ext cx="380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Settings for the origami box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5825" y="1031850"/>
            <a:ext cx="6768675" cy="3657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1"/>
          <p:cNvSpPr txBox="1"/>
          <p:nvPr/>
        </p:nvSpPr>
        <p:spPr>
          <a:xfrm>
            <a:off x="2051550" y="232550"/>
            <a:ext cx="50409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TESSELLATION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pattern made by repeating shapes with no gaps or overlaps</a:t>
            </a:r>
            <a:endParaRPr/>
          </a:p>
        </p:txBody>
      </p:sp>
      <p:pic>
        <p:nvPicPr>
          <p:cNvPr id="240" name="Google Shape;24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400" y="1431950"/>
            <a:ext cx="2095425" cy="131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9825" y="1371200"/>
            <a:ext cx="3196100" cy="26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2050" y="1062100"/>
            <a:ext cx="2418600" cy="163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88350" y="3066625"/>
            <a:ext cx="2343350" cy="155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9351" y="3118975"/>
            <a:ext cx="1762700" cy="17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750" y="232125"/>
            <a:ext cx="3447757" cy="3220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7146" y="847688"/>
            <a:ext cx="5107129" cy="322049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2"/>
          <p:cNvSpPr txBox="1"/>
          <p:nvPr/>
        </p:nvSpPr>
        <p:spPr>
          <a:xfrm>
            <a:off x="1395325" y="4138050"/>
            <a:ext cx="20589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latin typeface="Caveat"/>
                <a:ea typeface="Caveat"/>
                <a:cs typeface="Caveat"/>
                <a:sym typeface="Caveat"/>
              </a:rPr>
              <a:t>M.C. Escher</a:t>
            </a:r>
            <a:endParaRPr sz="2300" b="1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aveat"/>
                <a:ea typeface="Caveat"/>
                <a:cs typeface="Caveat"/>
                <a:sym typeface="Caveat"/>
              </a:rPr>
              <a:t>(1898 - 1972)</a:t>
            </a:r>
            <a:endParaRPr sz="1600" b="1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52" name="Google Shape;25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725" y="3618725"/>
            <a:ext cx="1027475" cy="1369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2"/>
          <p:cNvSpPr txBox="1"/>
          <p:nvPr/>
        </p:nvSpPr>
        <p:spPr>
          <a:xfrm>
            <a:off x="3734500" y="232125"/>
            <a:ext cx="1340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Relativity, </a:t>
            </a:r>
            <a:r>
              <a:rPr lang="en" sz="1000"/>
              <a:t>1953</a:t>
            </a:r>
            <a:endParaRPr sz="1000"/>
          </a:p>
        </p:txBody>
      </p:sp>
      <p:sp>
        <p:nvSpPr>
          <p:cNvPr id="254" name="Google Shape;254;p32"/>
          <p:cNvSpPr txBox="1"/>
          <p:nvPr/>
        </p:nvSpPr>
        <p:spPr>
          <a:xfrm>
            <a:off x="7038125" y="4103625"/>
            <a:ext cx="1926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Metamorphosis, </a:t>
            </a:r>
            <a:r>
              <a:rPr lang="en" sz="1000"/>
              <a:t>1968</a:t>
            </a:r>
            <a:endParaRPr sz="1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1983150" y="1840650"/>
            <a:ext cx="5177700" cy="14622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What makes or defines a </a:t>
            </a:r>
            <a:r>
              <a:rPr lang="en" sz="3600">
                <a:solidFill>
                  <a:srgbClr val="674EA7"/>
                </a:solidFill>
              </a:rPr>
              <a:t>PATTERN</a:t>
            </a:r>
            <a:r>
              <a:rPr lang="en" sz="3300"/>
              <a:t>?</a:t>
            </a:r>
            <a:endParaRPr sz="3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3"/>
          <p:cNvSpPr txBox="1"/>
          <p:nvPr/>
        </p:nvSpPr>
        <p:spPr>
          <a:xfrm>
            <a:off x="1778350" y="191525"/>
            <a:ext cx="31188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latin typeface="Oswald"/>
                <a:ea typeface="Oswald"/>
                <a:cs typeface="Oswald"/>
                <a:sym typeface="Oswald"/>
              </a:rPr>
              <a:t>Anni Albers </a:t>
            </a:r>
            <a:r>
              <a:rPr lang="en" sz="1200">
                <a:latin typeface="Oswald"/>
                <a:ea typeface="Oswald"/>
                <a:cs typeface="Oswald"/>
                <a:sym typeface="Oswald"/>
              </a:rPr>
              <a:t>(1899-1994)</a:t>
            </a:r>
            <a:endParaRPr sz="12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60" name="Google Shape;26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00" y="191525"/>
            <a:ext cx="1566300" cy="156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4976" y="912953"/>
            <a:ext cx="2464325" cy="3850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1475" y="1065400"/>
            <a:ext cx="4075951" cy="254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3"/>
          <p:cNvSpPr txBox="1"/>
          <p:nvPr/>
        </p:nvSpPr>
        <p:spPr>
          <a:xfrm>
            <a:off x="4835700" y="3789225"/>
            <a:ext cx="1279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Six Prayers, 1965</a:t>
            </a:r>
            <a:endParaRPr sz="1200"/>
          </a:p>
        </p:txBody>
      </p:sp>
      <p:sp>
        <p:nvSpPr>
          <p:cNvPr id="264" name="Google Shape;264;p33"/>
          <p:cNvSpPr txBox="1"/>
          <p:nvPr/>
        </p:nvSpPr>
        <p:spPr>
          <a:xfrm>
            <a:off x="259975" y="4343325"/>
            <a:ext cx="156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Black-White-Yellow, 1926</a:t>
            </a:r>
            <a:endParaRPr sz="1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"/>
          <p:cNvSpPr txBox="1"/>
          <p:nvPr/>
        </p:nvSpPr>
        <p:spPr>
          <a:xfrm>
            <a:off x="3250700" y="366500"/>
            <a:ext cx="2801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Impact"/>
                <a:ea typeface="Impact"/>
                <a:cs typeface="Impact"/>
                <a:sym typeface="Impact"/>
              </a:rPr>
              <a:t>Did you know...</a:t>
            </a:r>
            <a:endParaRPr sz="3400"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70" name="Google Shape;270;p34"/>
          <p:cNvPicPr preferRelativeResize="0"/>
          <p:nvPr/>
        </p:nvPicPr>
        <p:blipFill rotWithShape="1">
          <a:blip r:embed="rId3">
            <a:alphaModFix/>
          </a:blip>
          <a:srcRect l="553" r="563"/>
          <a:stretch/>
        </p:blipFill>
        <p:spPr>
          <a:xfrm>
            <a:off x="3545825" y="2233175"/>
            <a:ext cx="2395675" cy="223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4"/>
          <p:cNvPicPr preferRelativeResize="0"/>
          <p:nvPr/>
        </p:nvPicPr>
        <p:blipFill rotWithShape="1">
          <a:blip r:embed="rId4">
            <a:alphaModFix/>
          </a:blip>
          <a:srcRect l="14901" t="5246" r="15884" b="6281"/>
          <a:stretch/>
        </p:blipFill>
        <p:spPr>
          <a:xfrm>
            <a:off x="7201975" y="2378675"/>
            <a:ext cx="1806075" cy="153895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4"/>
          <p:cNvSpPr/>
          <p:nvPr/>
        </p:nvSpPr>
        <p:spPr>
          <a:xfrm>
            <a:off x="2637050" y="2934247"/>
            <a:ext cx="1029000" cy="427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Lead to</a:t>
            </a:r>
            <a:endParaRPr/>
          </a:p>
        </p:txBody>
      </p:sp>
      <p:pic>
        <p:nvPicPr>
          <p:cNvPr id="273" name="Google Shape;273;p34"/>
          <p:cNvPicPr preferRelativeResize="0"/>
          <p:nvPr/>
        </p:nvPicPr>
        <p:blipFill rotWithShape="1">
          <a:blip r:embed="rId5">
            <a:alphaModFix/>
          </a:blip>
          <a:srcRect t="5087" r="15626"/>
          <a:stretch/>
        </p:blipFill>
        <p:spPr>
          <a:xfrm>
            <a:off x="247500" y="2441800"/>
            <a:ext cx="2344774" cy="197822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4"/>
          <p:cNvSpPr/>
          <p:nvPr/>
        </p:nvSpPr>
        <p:spPr>
          <a:xfrm>
            <a:off x="6057225" y="3011397"/>
            <a:ext cx="1029000" cy="427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Leads to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5"/>
          <p:cNvSpPr txBox="1"/>
          <p:nvPr/>
        </p:nvSpPr>
        <p:spPr>
          <a:xfrm>
            <a:off x="454850" y="731850"/>
            <a:ext cx="4904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Read: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The Story of the Jacquard Loom</a:t>
            </a:r>
            <a:r>
              <a:rPr lang="en" sz="1000"/>
              <a:t> - The Science &amp; Industry Museum in Manchester,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The Jacquard Machine</a:t>
            </a:r>
            <a:r>
              <a:rPr lang="en"/>
              <a:t> </a:t>
            </a:r>
            <a:r>
              <a:rPr lang="en" sz="1000"/>
              <a:t>- Wikipedia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0" name="Google Shape;280;p35"/>
          <p:cNvPicPr preferRelativeResize="0"/>
          <p:nvPr/>
        </p:nvPicPr>
        <p:blipFill rotWithShape="1">
          <a:blip r:embed="rId5">
            <a:alphaModFix/>
          </a:blip>
          <a:srcRect l="10064" t="7151" r="8839" b="9977"/>
          <a:stretch/>
        </p:blipFill>
        <p:spPr>
          <a:xfrm>
            <a:off x="1575521" y="3204000"/>
            <a:ext cx="1881104" cy="19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5"/>
          <p:cNvPicPr preferRelativeResize="0"/>
          <p:nvPr/>
        </p:nvPicPr>
        <p:blipFill rotWithShape="1">
          <a:blip r:embed="rId6">
            <a:alphaModFix/>
          </a:blip>
          <a:srcRect l="5319" r="-5320"/>
          <a:stretch/>
        </p:blipFill>
        <p:spPr>
          <a:xfrm>
            <a:off x="5423900" y="114825"/>
            <a:ext cx="3304676" cy="440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5"/>
          <p:cNvSpPr txBox="1"/>
          <p:nvPr/>
        </p:nvSpPr>
        <p:spPr>
          <a:xfrm>
            <a:off x="437750" y="294100"/>
            <a:ext cx="4938300" cy="4002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highlight>
                  <a:srgbClr val="0000FF"/>
                </a:highlight>
              </a:rPr>
              <a:t>How 18th Century ideas connect to 21st Century technology</a:t>
            </a:r>
            <a:endParaRPr>
              <a:solidFill>
                <a:schemeClr val="lt1"/>
              </a:solidFill>
              <a:highlight>
                <a:srgbClr val="0000FF"/>
              </a:highlight>
            </a:endParaRPr>
          </a:p>
        </p:txBody>
      </p:sp>
      <p:sp>
        <p:nvSpPr>
          <p:cNvPr id="283" name="Google Shape;283;p35"/>
          <p:cNvSpPr txBox="1"/>
          <p:nvPr/>
        </p:nvSpPr>
        <p:spPr>
          <a:xfrm>
            <a:off x="454850" y="1662925"/>
            <a:ext cx="49041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Watch: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Connections</a:t>
            </a:r>
            <a:r>
              <a:rPr lang="en" sz="1000"/>
              <a:t> 1978 TV series about how inventions throughout history are connected (about 5 minutes)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8"/>
              </a:rPr>
              <a:t>Henry Ford Museum </a:t>
            </a:r>
            <a:r>
              <a:rPr lang="en" sz="1000"/>
              <a:t>short video (about 2 minutes)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9"/>
              </a:rPr>
              <a:t>How Was It Made </a:t>
            </a:r>
            <a:r>
              <a:rPr lang="en" sz="1000">
                <a:solidFill>
                  <a:schemeClr val="accent2"/>
                </a:solidFill>
              </a:rPr>
              <a:t>a good video to see machine in action.  There is no sound, text to explain (about 4 minutes)</a:t>
            </a:r>
            <a:endParaRPr sz="100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0"/>
              </a:rPr>
              <a:t>How Does Binary Code Work</a:t>
            </a:r>
            <a:endParaRPr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35"/>
          <p:cNvSpPr txBox="1"/>
          <p:nvPr/>
        </p:nvSpPr>
        <p:spPr>
          <a:xfrm>
            <a:off x="3508775" y="4049150"/>
            <a:ext cx="1805700" cy="831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portrait is a tapestry made by the Jacquard Loom</a:t>
            </a:r>
            <a:endParaRPr/>
          </a:p>
        </p:txBody>
      </p:sp>
      <p:sp>
        <p:nvSpPr>
          <p:cNvPr id="285" name="Google Shape;285;p35"/>
          <p:cNvSpPr/>
          <p:nvPr/>
        </p:nvSpPr>
        <p:spPr>
          <a:xfrm>
            <a:off x="4712450" y="3515750"/>
            <a:ext cx="663600" cy="5334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6"/>
          <p:cNvSpPr txBox="1"/>
          <p:nvPr/>
        </p:nvSpPr>
        <p:spPr>
          <a:xfrm>
            <a:off x="389875" y="1087525"/>
            <a:ext cx="8207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Amatic SC"/>
                <a:ea typeface="Amatic SC"/>
                <a:cs typeface="Amatic SC"/>
                <a:sym typeface="Amatic SC"/>
                <a:hlinkClick r:id="rId3"/>
              </a:rPr>
              <a:t>Glossary of Patterns</a:t>
            </a:r>
            <a:r>
              <a:rPr lang="en" sz="2500"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many different examples of patterns and pattern strategies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6"/>
          <p:cNvSpPr txBox="1"/>
          <p:nvPr/>
        </p:nvSpPr>
        <p:spPr>
          <a:xfrm>
            <a:off x="389875" y="307800"/>
            <a:ext cx="3939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latin typeface="Roboto Mono"/>
                <a:ea typeface="Roboto Mono"/>
                <a:cs typeface="Roboto Mono"/>
                <a:sym typeface="Roboto Mono"/>
              </a:rPr>
              <a:t>Additional Resources</a:t>
            </a:r>
            <a:endParaRPr sz="2000" u="sng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92" name="Google Shape;292;p36"/>
          <p:cNvSpPr txBox="1"/>
          <p:nvPr/>
        </p:nvSpPr>
        <p:spPr>
          <a:xfrm>
            <a:off x="468150" y="1841825"/>
            <a:ext cx="82077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Amatic SC"/>
                <a:ea typeface="Amatic SC"/>
                <a:cs typeface="Amatic SC"/>
                <a:sym typeface="Amatic SC"/>
                <a:hlinkClick r:id="rId4"/>
              </a:rPr>
              <a:t>Zentangle Doodles</a:t>
            </a:r>
            <a:r>
              <a:rPr lang="en" sz="2500"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watch this video for ways you can practice hand drawing </a:t>
            </a:r>
            <a:r>
              <a:rPr lang="en" sz="2000" u="sng">
                <a:latin typeface="Calibri"/>
                <a:ea typeface="Calibri"/>
                <a:cs typeface="Calibri"/>
                <a:sym typeface="Calibri"/>
              </a:rPr>
              <a:t>easy 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and effective patterns.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36"/>
          <p:cNvSpPr txBox="1"/>
          <p:nvPr/>
        </p:nvSpPr>
        <p:spPr>
          <a:xfrm>
            <a:off x="517950" y="2869725"/>
            <a:ext cx="8207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Amatic SC"/>
                <a:ea typeface="Amatic SC"/>
                <a:cs typeface="Amatic SC"/>
                <a:sym typeface="Amatic SC"/>
                <a:hlinkClick r:id="rId5"/>
              </a:rPr>
              <a:t>Zentangle</a:t>
            </a:r>
            <a:r>
              <a:rPr lang="en" sz="2500" u="sng">
                <a:solidFill>
                  <a:schemeClr val="hlink"/>
                </a:solidFill>
                <a:latin typeface="Amatic SC"/>
                <a:ea typeface="Amatic SC"/>
                <a:cs typeface="Amatic SC"/>
                <a:sym typeface="Amatic SC"/>
                <a:hlinkClick r:id="rId5"/>
              </a:rPr>
              <a:t> Instructions</a:t>
            </a:r>
            <a:r>
              <a:rPr lang="en" sz="2500"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step by step instructions for making zentangle doodles.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/>
        </p:nvSpPr>
        <p:spPr>
          <a:xfrm>
            <a:off x="3353325" y="1577100"/>
            <a:ext cx="16089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u="sng">
                <a:solidFill>
                  <a:schemeClr val="hlink"/>
                </a:solidFill>
                <a:hlinkClick r:id="rId3"/>
              </a:rPr>
              <a:t>Jam Board</a:t>
            </a:r>
            <a:endParaRPr sz="23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425" y="289313"/>
            <a:ext cx="7839151" cy="365047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7"/>
          <p:cNvSpPr txBox="1"/>
          <p:nvPr/>
        </p:nvSpPr>
        <p:spPr>
          <a:xfrm>
            <a:off x="984600" y="4240650"/>
            <a:ext cx="7174800" cy="5232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</a:rPr>
              <a:t>Pattern: the repetition of elements of art or anything else</a:t>
            </a:r>
            <a:endParaRPr sz="22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2075" y="308763"/>
            <a:ext cx="4212850" cy="45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8"/>
          <p:cNvSpPr txBox="1"/>
          <p:nvPr/>
        </p:nvSpPr>
        <p:spPr>
          <a:xfrm>
            <a:off x="1067000" y="246250"/>
            <a:ext cx="2510100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" sz="1700" b="1">
                <a:solidFill>
                  <a:schemeClr val="dk1"/>
                </a:solidFill>
              </a:rPr>
              <a:t>Nike Davies Okundaye </a:t>
            </a:r>
            <a:r>
              <a:rPr lang="en" sz="1200">
                <a:solidFill>
                  <a:schemeClr val="dk1"/>
                </a:solidFill>
              </a:rPr>
              <a:t>(1951 - Present)</a:t>
            </a:r>
            <a:endParaRPr sz="1200"/>
          </a:p>
        </p:txBody>
      </p:sp>
      <p:pic>
        <p:nvPicPr>
          <p:cNvPr id="85" name="Google Shape;8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826" y="193450"/>
            <a:ext cx="897175" cy="129955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8"/>
          <p:cNvSpPr txBox="1"/>
          <p:nvPr/>
        </p:nvSpPr>
        <p:spPr>
          <a:xfrm>
            <a:off x="4602075" y="4834725"/>
            <a:ext cx="3939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Family of Hope, 2003</a:t>
            </a:r>
            <a:endParaRPr/>
          </a:p>
        </p:txBody>
      </p:sp>
      <p:pic>
        <p:nvPicPr>
          <p:cNvPr id="87" name="Google Shape;8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075" y="2043263"/>
            <a:ext cx="3476349" cy="195394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8"/>
          <p:cNvSpPr txBox="1"/>
          <p:nvPr/>
        </p:nvSpPr>
        <p:spPr>
          <a:xfrm>
            <a:off x="253075" y="4063750"/>
            <a:ext cx="1560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Life is Beautiful</a:t>
            </a:r>
            <a:endParaRPr sz="1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/>
          <p:nvPr/>
        </p:nvSpPr>
        <p:spPr>
          <a:xfrm>
            <a:off x="3077875" y="690825"/>
            <a:ext cx="5964300" cy="3659100"/>
          </a:xfrm>
          <a:prstGeom prst="wedgeRectCallout">
            <a:avLst>
              <a:gd name="adj1" fmla="val -61697"/>
              <a:gd name="adj2" fmla="val -278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" name="Google Shape;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3875" y="824550"/>
            <a:ext cx="5712300" cy="339165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 txBox="1"/>
          <p:nvPr/>
        </p:nvSpPr>
        <p:spPr>
          <a:xfrm>
            <a:off x="376475" y="4539675"/>
            <a:ext cx="1560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Feminine Power, 2002</a:t>
            </a:r>
            <a:endParaRPr sz="1000"/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600" y="581375"/>
            <a:ext cx="1962650" cy="3958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/>
        </p:nvSpPr>
        <p:spPr>
          <a:xfrm>
            <a:off x="5136650" y="63475"/>
            <a:ext cx="25101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1"/>
                </a:solidFill>
              </a:rPr>
              <a:t>Fred Tomaselli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(1956 - Present)</a:t>
            </a:r>
            <a:endParaRPr sz="1200"/>
          </a:p>
        </p:txBody>
      </p:sp>
      <p:sp>
        <p:nvSpPr>
          <p:cNvPr id="102" name="Google Shape;102;p20"/>
          <p:cNvSpPr txBox="1"/>
          <p:nvPr/>
        </p:nvSpPr>
        <p:spPr>
          <a:xfrm>
            <a:off x="4500475" y="4456975"/>
            <a:ext cx="1334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After June, 2018</a:t>
            </a:r>
            <a:endParaRPr/>
          </a:p>
        </p:txBody>
      </p:sp>
      <p:pic>
        <p:nvPicPr>
          <p:cNvPr id="103" name="Google Shape;103;p20"/>
          <p:cNvPicPr preferRelativeResize="0"/>
          <p:nvPr/>
        </p:nvPicPr>
        <p:blipFill rotWithShape="1">
          <a:blip r:embed="rId3">
            <a:alphaModFix/>
          </a:blip>
          <a:srcRect l="6798" t="6518" r="4564" b="8055"/>
          <a:stretch/>
        </p:blipFill>
        <p:spPr>
          <a:xfrm>
            <a:off x="279750" y="666250"/>
            <a:ext cx="3650950" cy="360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/>
          <p:nvPr/>
        </p:nvSpPr>
        <p:spPr>
          <a:xfrm>
            <a:off x="279750" y="4309475"/>
            <a:ext cx="1334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Untitled, 2020</a:t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6100" y="63475"/>
            <a:ext cx="1195500" cy="12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 rotWithShape="1">
          <a:blip r:embed="rId5">
            <a:alphaModFix/>
          </a:blip>
          <a:srcRect l="9297" t="7509" r="8789" b="7543"/>
          <a:stretch/>
        </p:blipFill>
        <p:spPr>
          <a:xfrm>
            <a:off x="4500475" y="1285875"/>
            <a:ext cx="3146275" cy="317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/>
          <p:nvPr/>
        </p:nvSpPr>
        <p:spPr>
          <a:xfrm>
            <a:off x="4233800" y="690825"/>
            <a:ext cx="4808400" cy="3242100"/>
          </a:xfrm>
          <a:prstGeom prst="wedgeRectCallout">
            <a:avLst>
              <a:gd name="adj1" fmla="val -61697"/>
              <a:gd name="adj2" fmla="val -278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1"/>
          <p:cNvSpPr txBox="1"/>
          <p:nvPr/>
        </p:nvSpPr>
        <p:spPr>
          <a:xfrm>
            <a:off x="164425" y="4471275"/>
            <a:ext cx="1560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Untitled, 2020</a:t>
            </a:r>
            <a:endParaRPr sz="1000"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8375" y="794250"/>
            <a:ext cx="4554000" cy="30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 rotWithShape="1">
          <a:blip r:embed="rId4">
            <a:alphaModFix/>
          </a:blip>
          <a:srcRect l="5700" t="6664" r="5513" b="5754"/>
          <a:stretch/>
        </p:blipFill>
        <p:spPr>
          <a:xfrm>
            <a:off x="164425" y="955625"/>
            <a:ext cx="3488001" cy="3481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/>
        </p:nvSpPr>
        <p:spPr>
          <a:xfrm>
            <a:off x="595050" y="287275"/>
            <a:ext cx="32214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>
                <a:latin typeface="Caveat SemiBold"/>
                <a:ea typeface="Caveat SemiBold"/>
                <a:cs typeface="Caveat SemiBold"/>
                <a:sym typeface="Caveat SemiBold"/>
              </a:rPr>
              <a:t>Assignment</a:t>
            </a:r>
            <a:endParaRPr sz="4900"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8850" y="152400"/>
            <a:ext cx="4838702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2"/>
          <p:cNvSpPr txBox="1"/>
          <p:nvPr/>
        </p:nvSpPr>
        <p:spPr>
          <a:xfrm>
            <a:off x="595050" y="1497925"/>
            <a:ext cx="3463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going to create our own patterned paper to make an origami box</a:t>
            </a:r>
            <a:endParaRPr/>
          </a:p>
        </p:txBody>
      </p:sp>
      <p:pic>
        <p:nvPicPr>
          <p:cNvPr id="122" name="Google Shape;12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050" y="3428200"/>
            <a:ext cx="1681675" cy="12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0550" y="3342575"/>
            <a:ext cx="1681674" cy="168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550</Words>
  <Application>Microsoft Office PowerPoint</Application>
  <PresentationFormat>On-screen Show (16:9)</PresentationFormat>
  <Paragraphs>98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Roboto Mono</vt:lpstr>
      <vt:lpstr>Caveat SemiBold</vt:lpstr>
      <vt:lpstr>Caveat</vt:lpstr>
      <vt:lpstr>Arial</vt:lpstr>
      <vt:lpstr>Amatic SC</vt:lpstr>
      <vt:lpstr>Calibri</vt:lpstr>
      <vt:lpstr>Oswald</vt:lpstr>
      <vt:lpstr>Impact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AJ Kepka</cp:lastModifiedBy>
  <cp:revision>1</cp:revision>
  <dcterms:modified xsi:type="dcterms:W3CDTF">2021-11-22T16:45:06Z</dcterms:modified>
</cp:coreProperties>
</file>