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vea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regular.fntdata"/><Relationship Id="rId14" Type="http://schemas.openxmlformats.org/officeDocument/2006/relationships/slide" Target="slides/slide9.xml"/><Relationship Id="rId16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79ea1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179ea1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179ea13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179ea13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179ea13c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179ea13c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179ea13c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179ea13c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179ea13c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179ea13c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179ea13c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179ea13c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179ea13c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179ea13c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179ea13c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179ea13c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6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fold a masu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origami box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900" y="2653363"/>
            <a:ext cx="36861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240625" y="567700"/>
            <a:ext cx="1094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1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40625" y="1415825"/>
            <a:ext cx="474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a </a:t>
            </a:r>
            <a:r>
              <a:rPr lang="en" u="sng"/>
              <a:t>square</a:t>
            </a:r>
            <a:r>
              <a:rPr lang="en"/>
              <a:t> piece of paper</a:t>
            </a:r>
            <a:r>
              <a:rPr lang="en">
                <a:solidFill>
                  <a:schemeClr val="dk1"/>
                </a:solidFill>
              </a:rPr>
              <a:t>, printed side down</a:t>
            </a:r>
            <a:endParaRPr baseline="-25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in half left and right sides then open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in half top and bottom then open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25" y="731850"/>
            <a:ext cx="3595750" cy="35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240625" y="567700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2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240625" y="1415825"/>
            <a:ext cx="474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the corner to the center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Connect the red dots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this for </a:t>
            </a:r>
            <a:r>
              <a:rPr lang="en" u="sng"/>
              <a:t>all 4</a:t>
            </a:r>
            <a:r>
              <a:rPr lang="en"/>
              <a:t> corners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5" y="733638"/>
            <a:ext cx="3676225" cy="36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240625" y="567700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3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240625" y="1415825"/>
            <a:ext cx="474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the </a:t>
            </a:r>
            <a:r>
              <a:rPr lang="en">
                <a:solidFill>
                  <a:srgbClr val="00FF00"/>
                </a:solidFill>
              </a:rPr>
              <a:t>top edge</a:t>
            </a:r>
            <a:r>
              <a:rPr lang="en"/>
              <a:t> to the </a:t>
            </a:r>
            <a:r>
              <a:rPr lang="en">
                <a:solidFill>
                  <a:srgbClr val="0000FF"/>
                </a:solidFill>
              </a:rPr>
              <a:t>horizontal midline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Fold the </a:t>
            </a:r>
            <a:r>
              <a:rPr lang="en">
                <a:solidFill>
                  <a:srgbClr val="00FF00"/>
                </a:solidFill>
              </a:rPr>
              <a:t>bottom edge</a:t>
            </a:r>
            <a:r>
              <a:rPr lang="en">
                <a:solidFill>
                  <a:schemeClr val="dk1"/>
                </a:solidFill>
              </a:rPr>
              <a:t> to the </a:t>
            </a:r>
            <a:r>
              <a:rPr lang="en">
                <a:solidFill>
                  <a:srgbClr val="0000FF"/>
                </a:solidFill>
              </a:rPr>
              <a:t>horizontal midline</a:t>
            </a:r>
            <a:endParaRPr>
              <a:solidFill>
                <a:srgbClr val="0000FF"/>
              </a:solidFill>
            </a:endParaRPr>
          </a:p>
        </p:txBody>
      </p:sp>
      <p:grpSp>
        <p:nvGrpSpPr>
          <p:cNvPr id="76" name="Google Shape;76;p16"/>
          <p:cNvGrpSpPr/>
          <p:nvPr/>
        </p:nvGrpSpPr>
        <p:grpSpPr>
          <a:xfrm>
            <a:off x="1210662" y="159094"/>
            <a:ext cx="2773344" cy="2773344"/>
            <a:chOff x="465125" y="733650"/>
            <a:chExt cx="3676225" cy="3676225"/>
          </a:xfrm>
        </p:grpSpPr>
        <p:pic>
          <p:nvPicPr>
            <p:cNvPr id="77" name="Google Shape;7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125" y="733650"/>
              <a:ext cx="3676225" cy="3676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16"/>
            <p:cNvCxnSpPr/>
            <p:nvPr/>
          </p:nvCxnSpPr>
          <p:spPr>
            <a:xfrm>
              <a:off x="1196975" y="2571750"/>
              <a:ext cx="2133900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6"/>
            <p:cNvCxnSpPr/>
            <p:nvPr/>
          </p:nvCxnSpPr>
          <p:spPr>
            <a:xfrm>
              <a:off x="1210650" y="1484225"/>
              <a:ext cx="2120100" cy="360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6"/>
            <p:cNvCxnSpPr/>
            <p:nvPr/>
          </p:nvCxnSpPr>
          <p:spPr>
            <a:xfrm>
              <a:off x="1203875" y="3654350"/>
              <a:ext cx="2120100" cy="360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75" y="2515800"/>
            <a:ext cx="2591575" cy="25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525775" y="3428650"/>
            <a:ext cx="22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</a:t>
            </a:r>
            <a:r>
              <a:rPr lang="en"/>
              <a:t>hen open (unfold)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240625" y="567700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4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240625" y="1415825"/>
            <a:ext cx="474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the </a:t>
            </a:r>
            <a:r>
              <a:rPr lang="en">
                <a:solidFill>
                  <a:srgbClr val="00FF00"/>
                </a:solidFill>
              </a:rPr>
              <a:t>left</a:t>
            </a:r>
            <a:r>
              <a:rPr lang="en">
                <a:solidFill>
                  <a:srgbClr val="00FF00"/>
                </a:solidFill>
              </a:rPr>
              <a:t> edge</a:t>
            </a:r>
            <a:r>
              <a:rPr lang="en"/>
              <a:t> to the </a:t>
            </a:r>
            <a:r>
              <a:rPr lang="en">
                <a:solidFill>
                  <a:srgbClr val="0000FF"/>
                </a:solidFill>
              </a:rPr>
              <a:t>vertic</a:t>
            </a:r>
            <a:r>
              <a:rPr lang="en">
                <a:solidFill>
                  <a:srgbClr val="0000FF"/>
                </a:solidFill>
              </a:rPr>
              <a:t>al midline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Fold the </a:t>
            </a:r>
            <a:r>
              <a:rPr lang="en">
                <a:solidFill>
                  <a:srgbClr val="00FF00"/>
                </a:solidFill>
              </a:rPr>
              <a:t>right</a:t>
            </a:r>
            <a:r>
              <a:rPr lang="en">
                <a:solidFill>
                  <a:srgbClr val="00FF00"/>
                </a:solidFill>
              </a:rPr>
              <a:t> edge</a:t>
            </a:r>
            <a:r>
              <a:rPr lang="en">
                <a:solidFill>
                  <a:schemeClr val="dk1"/>
                </a:solidFill>
              </a:rPr>
              <a:t> to the </a:t>
            </a:r>
            <a:r>
              <a:rPr lang="en">
                <a:solidFill>
                  <a:srgbClr val="0000FF"/>
                </a:solidFill>
              </a:rPr>
              <a:t>vertic</a:t>
            </a:r>
            <a:r>
              <a:rPr lang="en">
                <a:solidFill>
                  <a:srgbClr val="0000FF"/>
                </a:solidFill>
              </a:rPr>
              <a:t>al midline</a:t>
            </a:r>
            <a:endParaRPr>
              <a:solidFill>
                <a:srgbClr val="0000FF"/>
              </a:solidFill>
            </a:endParaRPr>
          </a:p>
        </p:txBody>
      </p:sp>
      <p:grpSp>
        <p:nvGrpSpPr>
          <p:cNvPr id="89" name="Google Shape;89;p17"/>
          <p:cNvGrpSpPr/>
          <p:nvPr/>
        </p:nvGrpSpPr>
        <p:grpSpPr>
          <a:xfrm>
            <a:off x="1210662" y="159094"/>
            <a:ext cx="2773344" cy="2773344"/>
            <a:chOff x="465125" y="733650"/>
            <a:chExt cx="3676225" cy="3676225"/>
          </a:xfrm>
        </p:grpSpPr>
        <p:pic>
          <p:nvPicPr>
            <p:cNvPr id="90" name="Google Shape;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125" y="733650"/>
              <a:ext cx="3676225" cy="3676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" name="Google Shape;91;p17"/>
            <p:cNvCxnSpPr/>
            <p:nvPr/>
          </p:nvCxnSpPr>
          <p:spPr>
            <a:xfrm>
              <a:off x="1196975" y="2571750"/>
              <a:ext cx="2133900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7"/>
            <p:cNvCxnSpPr/>
            <p:nvPr/>
          </p:nvCxnSpPr>
          <p:spPr>
            <a:xfrm>
              <a:off x="1210650" y="1484225"/>
              <a:ext cx="2120100" cy="360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7"/>
            <p:cNvCxnSpPr/>
            <p:nvPr/>
          </p:nvCxnSpPr>
          <p:spPr>
            <a:xfrm>
              <a:off x="1203875" y="3654350"/>
              <a:ext cx="2120100" cy="360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75" y="2515800"/>
            <a:ext cx="2591575" cy="25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525775" y="3428650"/>
            <a:ext cx="22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Then open (unfold)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650" y="159100"/>
            <a:ext cx="2773349" cy="277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5077" y="2485027"/>
            <a:ext cx="2658475" cy="26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3700275" y="384800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5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700275" y="1232925"/>
            <a:ext cx="47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Unfold the left and right triangles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900" y="193275"/>
            <a:ext cx="2294625" cy="22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700275" y="2725925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6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700275" y="3457800"/>
            <a:ext cx="474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the top and bottom edges up along creases so the they are </a:t>
            </a:r>
            <a:r>
              <a:rPr lang="en" u="sng"/>
              <a:t>perpendicular</a:t>
            </a:r>
            <a:r>
              <a:rPr lang="en"/>
              <a:t> to the flat paper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*The dashed line square is the base (or top) of the box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75" y="2571750"/>
            <a:ext cx="2856464" cy="23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415" y="439525"/>
            <a:ext cx="2327011" cy="19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3905450" y="515725"/>
            <a:ext cx="1607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7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512850" y="515725"/>
            <a:ext cx="1833000" cy="431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veat"/>
                <a:ea typeface="Caveat"/>
                <a:cs typeface="Caveat"/>
                <a:sym typeface="Caveat"/>
              </a:rPr>
              <a:t>This is the tricky part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001250" y="1382600"/>
            <a:ext cx="4295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Form the corners of the box by pushing in on the creases at the end of the </a:t>
            </a:r>
            <a:r>
              <a:rPr lang="en"/>
              <a:t>triangles</a:t>
            </a:r>
            <a:r>
              <a:rPr lang="en"/>
              <a:t> to reverse them.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450" y="2443575"/>
            <a:ext cx="2331668" cy="19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4551" y="3295550"/>
            <a:ext cx="2002208" cy="16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2082588" y="115525"/>
            <a:ext cx="9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View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845350" y="2895350"/>
            <a:ext cx="1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</a:t>
            </a:r>
            <a:r>
              <a:rPr lang="en"/>
              <a:t>View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0"/>
          <p:cNvGrpSpPr/>
          <p:nvPr/>
        </p:nvGrpSpPr>
        <p:grpSpPr>
          <a:xfrm>
            <a:off x="661600" y="81350"/>
            <a:ext cx="1854725" cy="4968550"/>
            <a:chOff x="661600" y="81350"/>
            <a:chExt cx="1854725" cy="4968550"/>
          </a:xfrm>
        </p:grpSpPr>
        <p:pic>
          <p:nvPicPr>
            <p:cNvPr id="125" name="Google Shape;12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1250" y="502517"/>
              <a:ext cx="1815425" cy="149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0"/>
            <p:cNvSpPr txBox="1"/>
            <p:nvPr/>
          </p:nvSpPr>
          <p:spPr>
            <a:xfrm>
              <a:off x="1127262" y="81350"/>
              <a:ext cx="92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Top View</a:t>
              </a:r>
              <a:endParaRPr/>
            </a:p>
          </p:txBody>
        </p:sp>
        <p:pic>
          <p:nvPicPr>
            <p:cNvPr id="127" name="Google Shape;12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1250" y="2014534"/>
              <a:ext cx="1815425" cy="149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1600" y="3526550"/>
              <a:ext cx="1854725" cy="1523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0"/>
          <p:cNvGrpSpPr/>
          <p:nvPr/>
        </p:nvGrpSpPr>
        <p:grpSpPr>
          <a:xfrm>
            <a:off x="6319625" y="81350"/>
            <a:ext cx="1854725" cy="3804497"/>
            <a:chOff x="6381175" y="81350"/>
            <a:chExt cx="1854725" cy="3804497"/>
          </a:xfrm>
        </p:grpSpPr>
        <p:sp>
          <p:nvSpPr>
            <p:cNvPr id="130" name="Google Shape;130;p20"/>
            <p:cNvSpPr txBox="1"/>
            <p:nvPr/>
          </p:nvSpPr>
          <p:spPr>
            <a:xfrm>
              <a:off x="6782188" y="81350"/>
              <a:ext cx="105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Side</a:t>
              </a:r>
              <a:r>
                <a:rPr lang="en"/>
                <a:t> View</a:t>
              </a:r>
              <a:endParaRPr/>
            </a:p>
          </p:txBody>
        </p:sp>
        <p:pic>
          <p:nvPicPr>
            <p:cNvPr id="131" name="Google Shape;131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96400" y="672859"/>
              <a:ext cx="1824275" cy="1498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81175" y="2362500"/>
              <a:ext cx="1854725" cy="1523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20"/>
          <p:cNvSpPr txBox="1"/>
          <p:nvPr/>
        </p:nvSpPr>
        <p:spPr>
          <a:xfrm>
            <a:off x="3990450" y="166900"/>
            <a:ext cx="1163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8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783775" y="1060175"/>
            <a:ext cx="3279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Lift the triangle flap towards the center of the box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the triangular flap over the edge of the box.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Fold and tuck the remaining paper into the base of the box.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459750" y="358400"/>
            <a:ext cx="1163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Impact"/>
                <a:ea typeface="Impact"/>
                <a:cs typeface="Impact"/>
                <a:sym typeface="Impact"/>
              </a:rPr>
              <a:t>Step 9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622850" y="366200"/>
            <a:ext cx="327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Repeat on the other side of the box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75" y="1520425"/>
            <a:ext cx="2063675" cy="16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5463" y="1479375"/>
            <a:ext cx="2063675" cy="169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5250" y="1336075"/>
            <a:ext cx="2063675" cy="20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2787" y="3436163"/>
            <a:ext cx="1664362" cy="166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7883" y="3456700"/>
            <a:ext cx="1623300" cy="16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2824825" y="2188725"/>
            <a:ext cx="4173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8551625" y="2341125"/>
            <a:ext cx="4173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5721900" y="2234563"/>
            <a:ext cx="4173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3483866" y="4075425"/>
            <a:ext cx="4173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7900" y="3456700"/>
            <a:ext cx="1623300" cy="16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7879400" y="3919175"/>
            <a:ext cx="11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7328275" y="3878150"/>
            <a:ext cx="1460808" cy="904824"/>
          </a:xfrm>
          <a:prstGeom prst="irregularSeal2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